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2"/>
  </p:sldMasterIdLst>
  <p:notesMasterIdLst>
    <p:notesMasterId r:id="rId56"/>
  </p:notesMasterIdLst>
  <p:handoutMasterIdLst>
    <p:handoutMasterId r:id="rId57"/>
  </p:handoutMasterIdLst>
  <p:sldIdLst>
    <p:sldId id="256" r:id="rId3"/>
    <p:sldId id="257" r:id="rId4"/>
    <p:sldId id="296" r:id="rId5"/>
    <p:sldId id="288" r:id="rId6"/>
    <p:sldId id="298" r:id="rId7"/>
    <p:sldId id="333" r:id="rId8"/>
    <p:sldId id="305" r:id="rId9"/>
    <p:sldId id="306" r:id="rId10"/>
    <p:sldId id="303" r:id="rId11"/>
    <p:sldId id="300" r:id="rId12"/>
    <p:sldId id="301" r:id="rId13"/>
    <p:sldId id="308" r:id="rId14"/>
    <p:sldId id="307" r:id="rId15"/>
    <p:sldId id="336" r:id="rId16"/>
    <p:sldId id="334" r:id="rId17"/>
    <p:sldId id="335" r:id="rId18"/>
    <p:sldId id="297" r:id="rId19"/>
    <p:sldId id="285" r:id="rId20"/>
    <p:sldId id="309" r:id="rId21"/>
    <p:sldId id="331" r:id="rId22"/>
    <p:sldId id="332" r:id="rId23"/>
    <p:sldId id="310" r:id="rId24"/>
    <p:sldId id="314" r:id="rId25"/>
    <p:sldId id="315" r:id="rId26"/>
    <p:sldId id="316" r:id="rId27"/>
    <p:sldId id="317" r:id="rId28"/>
    <p:sldId id="318" r:id="rId29"/>
    <p:sldId id="337" r:id="rId30"/>
    <p:sldId id="319" r:id="rId31"/>
    <p:sldId id="338" r:id="rId32"/>
    <p:sldId id="329" r:id="rId33"/>
    <p:sldId id="294" r:id="rId34"/>
    <p:sldId id="273" r:id="rId35"/>
    <p:sldId id="274" r:id="rId36"/>
    <p:sldId id="276" r:id="rId37"/>
    <p:sldId id="277" r:id="rId38"/>
    <p:sldId id="278" r:id="rId39"/>
    <p:sldId id="279" r:id="rId40"/>
    <p:sldId id="280" r:id="rId41"/>
    <p:sldId id="281" r:id="rId42"/>
    <p:sldId id="283" r:id="rId43"/>
    <p:sldId id="284" r:id="rId44"/>
    <p:sldId id="295" r:id="rId45"/>
    <p:sldId id="275" r:id="rId46"/>
    <p:sldId id="292" r:id="rId47"/>
    <p:sldId id="326" r:id="rId48"/>
    <p:sldId id="325" r:id="rId49"/>
    <p:sldId id="328" r:id="rId50"/>
    <p:sldId id="327" r:id="rId51"/>
    <p:sldId id="320" r:id="rId52"/>
    <p:sldId id="323" r:id="rId53"/>
    <p:sldId id="330" r:id="rId54"/>
    <p:sldId id="32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17" autoAdjust="0"/>
  </p:normalViewPr>
  <p:slideViewPr>
    <p:cSldViewPr snapToGrid="0" showGuides="1">
      <p:cViewPr varScale="1">
        <p:scale>
          <a:sx n="71" d="100"/>
          <a:sy n="71" d="100"/>
        </p:scale>
        <p:origin x="-725" y="-72"/>
      </p:cViewPr>
      <p:guideLst>
        <p:guide orient="horz" pos="2160"/>
        <p:guide pos="3840"/>
      </p:guideLst>
    </p:cSldViewPr>
  </p:slideViewPr>
  <p:outlineViewPr>
    <p:cViewPr>
      <p:scale>
        <a:sx n="33" d="100"/>
        <a:sy n="33" d="100"/>
      </p:scale>
      <p:origin x="0" y="1890"/>
    </p:cViewPr>
    <p:sldLst>
      <p:sld r:id="rId1" collapse="1"/>
      <p:sld r:id="rId2" collapse="1"/>
    </p:sldLst>
  </p:outlineViewPr>
  <p:notesTextViewPr>
    <p:cViewPr>
      <p:scale>
        <a:sx n="1" d="1"/>
        <a:sy n="1" d="1"/>
      </p:scale>
      <p:origin x="0" y="0"/>
    </p:cViewPr>
  </p:notesTextViewPr>
  <p:sorterViewPr>
    <p:cViewPr>
      <p:scale>
        <a:sx n="90" d="100"/>
        <a:sy n="90" d="100"/>
      </p:scale>
      <p:origin x="0" y="5405"/>
    </p:cViewPr>
  </p:sorterViewPr>
  <p:notesViewPr>
    <p:cSldViewPr snapToGrid="0" showGuides="1">
      <p:cViewPr varScale="1">
        <p:scale>
          <a:sx n="51" d="100"/>
          <a:sy n="51" d="100"/>
        </p:scale>
        <p:origin x="2352"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mos\Desktop\amos\2013-cpn\active%20subscriber%202004-201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avid\Dropbox\amos\2013-cpn\data%20nc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40"/>
    </mc:Choice>
    <mc:Fallback>
      <c:style val="40"/>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Feuil1!$A$2</c:f>
              <c:strCache>
                <c:ptCount val="1"/>
                <c:pt idx="0">
                  <c:v>Evolution nigerian mobile subscribers</c:v>
                </c:pt>
              </c:strCache>
            </c:strRef>
          </c:tx>
          <c:invertIfNegative val="0"/>
          <c:dLbls>
            <c:showLegendKey val="0"/>
            <c:showVal val="1"/>
            <c:showCatName val="0"/>
            <c:showSerName val="0"/>
            <c:showPercent val="0"/>
            <c:showBubbleSize val="0"/>
            <c:showLeaderLines val="0"/>
          </c:dLbls>
          <c:cat>
            <c:strRef>
              <c:f>Feuil1!$B$1:$E$1</c:f>
              <c:strCache>
                <c:ptCount val="4"/>
                <c:pt idx="0">
                  <c:v>2004</c:v>
                </c:pt>
                <c:pt idx="1">
                  <c:v>2008</c:v>
                </c:pt>
                <c:pt idx="2">
                  <c:v>2012</c:v>
                </c:pt>
                <c:pt idx="3">
                  <c:v>January 2013</c:v>
                </c:pt>
              </c:strCache>
            </c:strRef>
          </c:cat>
          <c:val>
            <c:numRef>
              <c:f>Feuil1!$B$2:$E$2</c:f>
              <c:numCache>
                <c:formatCode>#,##0</c:formatCode>
                <c:ptCount val="4"/>
                <c:pt idx="0">
                  <c:v>20000000</c:v>
                </c:pt>
                <c:pt idx="1">
                  <c:v>50000000</c:v>
                </c:pt>
                <c:pt idx="2">
                  <c:v>105000000</c:v>
                </c:pt>
                <c:pt idx="3">
                  <c:v>213000000</c:v>
                </c:pt>
              </c:numCache>
            </c:numRef>
          </c:val>
        </c:ser>
        <c:dLbls>
          <c:showLegendKey val="0"/>
          <c:showVal val="0"/>
          <c:showCatName val="0"/>
          <c:showSerName val="0"/>
          <c:showPercent val="0"/>
          <c:showBubbleSize val="0"/>
        </c:dLbls>
        <c:gapWidth val="150"/>
        <c:shape val="cylinder"/>
        <c:axId val="82761600"/>
        <c:axId val="90958080"/>
        <c:axId val="0"/>
      </c:bar3DChart>
      <c:catAx>
        <c:axId val="82761600"/>
        <c:scaling>
          <c:orientation val="minMax"/>
        </c:scaling>
        <c:delete val="0"/>
        <c:axPos val="b"/>
        <c:majorTickMark val="out"/>
        <c:minorTickMark val="none"/>
        <c:tickLblPos val="nextTo"/>
        <c:crossAx val="90958080"/>
        <c:crosses val="autoZero"/>
        <c:auto val="1"/>
        <c:lblAlgn val="ctr"/>
        <c:lblOffset val="100"/>
        <c:noMultiLvlLbl val="0"/>
      </c:catAx>
      <c:valAx>
        <c:axId val="90958080"/>
        <c:scaling>
          <c:orientation val="minMax"/>
        </c:scaling>
        <c:delete val="0"/>
        <c:axPos val="l"/>
        <c:majorGridlines/>
        <c:numFmt formatCode="#,##0" sourceLinked="1"/>
        <c:majorTickMark val="out"/>
        <c:minorTickMark val="none"/>
        <c:tickLblPos val="nextTo"/>
        <c:crossAx val="8276160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37"/>
    </mc:Choice>
    <mc:Fallback>
      <c:style val="37"/>
    </mc:Fallback>
  </mc:AlternateContent>
  <c:chart>
    <c:title>
      <c:tx>
        <c:rich>
          <a:bodyPr/>
          <a:lstStyle/>
          <a:p>
            <a:pPr>
              <a:defRPr/>
            </a:pPr>
            <a:r>
              <a:rPr lang="fr-FR"/>
              <a:t>Active mobile lines</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Feuil1!$A$3</c:f>
              <c:strCache>
                <c:ptCount val="1"/>
                <c:pt idx="0">
                  <c:v>Active lines</c:v>
                </c:pt>
              </c:strCache>
            </c:strRef>
          </c:tx>
          <c:invertIfNegative val="0"/>
          <c:dLbls>
            <c:showLegendKey val="0"/>
            <c:showVal val="1"/>
            <c:showCatName val="0"/>
            <c:showSerName val="0"/>
            <c:showPercent val="0"/>
            <c:showBubbleSize val="0"/>
            <c:showLeaderLines val="0"/>
          </c:dLbls>
          <c:cat>
            <c:numRef>
              <c:f>Feuil1!$B$2:$G$2</c:f>
              <c:numCache>
                <c:formatCode>General</c:formatCode>
                <c:ptCount val="6"/>
                <c:pt idx="0">
                  <c:v>2007</c:v>
                </c:pt>
                <c:pt idx="1">
                  <c:v>2008</c:v>
                </c:pt>
                <c:pt idx="2">
                  <c:v>2009</c:v>
                </c:pt>
                <c:pt idx="3">
                  <c:v>2010</c:v>
                </c:pt>
                <c:pt idx="4">
                  <c:v>2011</c:v>
                </c:pt>
                <c:pt idx="5">
                  <c:v>2012</c:v>
                </c:pt>
              </c:numCache>
            </c:numRef>
          </c:cat>
          <c:val>
            <c:numRef>
              <c:f>Feuil1!$B$3:$G$3</c:f>
              <c:numCache>
                <c:formatCode>#,##0</c:formatCode>
                <c:ptCount val="6"/>
                <c:pt idx="0">
                  <c:v>40011296</c:v>
                </c:pt>
                <c:pt idx="1">
                  <c:v>56935985</c:v>
                </c:pt>
                <c:pt idx="2">
                  <c:v>65533875</c:v>
                </c:pt>
                <c:pt idx="3">
                  <c:v>81195684</c:v>
                </c:pt>
                <c:pt idx="4">
                  <c:v>90566238</c:v>
                </c:pt>
                <c:pt idx="5">
                  <c:v>109829223</c:v>
                </c:pt>
              </c:numCache>
            </c:numRef>
          </c:val>
        </c:ser>
        <c:dLbls>
          <c:showLegendKey val="0"/>
          <c:showVal val="0"/>
          <c:showCatName val="0"/>
          <c:showSerName val="0"/>
          <c:showPercent val="0"/>
          <c:showBubbleSize val="0"/>
        </c:dLbls>
        <c:gapWidth val="150"/>
        <c:shape val="cylinder"/>
        <c:axId val="82754176"/>
        <c:axId val="82755968"/>
        <c:axId val="0"/>
      </c:bar3DChart>
      <c:catAx>
        <c:axId val="82754176"/>
        <c:scaling>
          <c:orientation val="minMax"/>
        </c:scaling>
        <c:delete val="0"/>
        <c:axPos val="b"/>
        <c:numFmt formatCode="General" sourceLinked="1"/>
        <c:majorTickMark val="out"/>
        <c:minorTickMark val="none"/>
        <c:tickLblPos val="nextTo"/>
        <c:crossAx val="82755968"/>
        <c:crosses val="autoZero"/>
        <c:auto val="1"/>
        <c:lblAlgn val="ctr"/>
        <c:lblOffset val="100"/>
        <c:noMultiLvlLbl val="0"/>
      </c:catAx>
      <c:valAx>
        <c:axId val="82755968"/>
        <c:scaling>
          <c:orientation val="minMax"/>
        </c:scaling>
        <c:delete val="0"/>
        <c:axPos val="l"/>
        <c:majorGridlines/>
        <c:numFmt formatCode="#,##0" sourceLinked="1"/>
        <c:majorTickMark val="out"/>
        <c:minorTickMark val="none"/>
        <c:tickLblPos val="nextTo"/>
        <c:crossAx val="82754176"/>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fr-FR"/>
              <a:t>18/06/2013</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‹N°›</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fr-FR"/>
              <a:t>18/06/2013</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‹N°›</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Espace réservé de l'image des diapositives 1"/>
          <p:cNvSpPr>
            <a:spLocks noGrp="1" noRot="1" noChangeAspect="1" noTextEdit="1"/>
          </p:cNvSpPr>
          <p:nvPr>
            <p:ph type="sldImg"/>
          </p:nvPr>
        </p:nvSpPr>
        <p:spPr>
          <a:ln/>
        </p:spPr>
      </p:sp>
      <p:sp>
        <p:nvSpPr>
          <p:cNvPr id="1751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p>
        </p:txBody>
      </p:sp>
      <p:sp>
        <p:nvSpPr>
          <p:cNvPr id="175108"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ED86BD9A-56A4-4AA8-B604-99D36E3C4E73}" type="slidenum">
              <a:rPr lang="en-US" smtClean="0">
                <a:latin typeface="Arial" charset="0"/>
              </a:rPr>
              <a:pPr eaLnBrk="1" hangingPunct="1"/>
              <a:t>7</a:t>
            </a:fld>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Espace réservé de l'image des diapositives 1"/>
          <p:cNvSpPr>
            <a:spLocks noGrp="1" noRot="1" noChangeAspect="1" noTextEdit="1"/>
          </p:cNvSpPr>
          <p:nvPr>
            <p:ph type="sldImg"/>
          </p:nvPr>
        </p:nvSpPr>
        <p:spPr>
          <a:ln/>
        </p:spPr>
      </p:sp>
      <p:sp>
        <p:nvSpPr>
          <p:cNvPr id="17613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smtClean="0"/>
          </a:p>
        </p:txBody>
      </p:sp>
      <p:sp>
        <p:nvSpPr>
          <p:cNvPr id="17613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ED38529E-F09B-478E-AB04-D1EE759A663B}" type="slidenum">
              <a:rPr lang="en-US" smtClean="0">
                <a:latin typeface="Arial" charset="0"/>
              </a:rPr>
              <a:pPr eaLnBrk="1" hangingPunct="1"/>
              <a:t>8</a:t>
            </a:fld>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fr-FR" smtClean="0"/>
              <a:t>Modifiez le style du titre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a:p>
        </p:txBody>
      </p:sp>
      <p:sp>
        <p:nvSpPr>
          <p:cNvPr id="4" name="Date Placeholder 3"/>
          <p:cNvSpPr>
            <a:spLocks noGrp="1"/>
          </p:cNvSpPr>
          <p:nvPr>
            <p:ph type="dt" sz="half" idx="10"/>
          </p:nvPr>
        </p:nvSpPr>
        <p:spPr/>
        <p:txBody>
          <a:bodyPr/>
          <a:lstStyle/>
          <a:p>
            <a:fld id="{929745F2-1F72-4CA5-A405-B4DE7BE87FEC}" type="datetime1">
              <a:rPr lang="fr-FR" smtClean="0"/>
              <a:t>18/06/2013</a:t>
            </a:fld>
            <a:endParaRPr/>
          </a:p>
        </p:txBody>
      </p:sp>
      <p:sp>
        <p:nvSpPr>
          <p:cNvPr id="5" name="Footer Placeholder 4"/>
          <p:cNvSpPr>
            <a:spLocks noGrp="1"/>
          </p:cNvSpPr>
          <p:nvPr>
            <p:ph type="ftr" sz="quarter" idx="11"/>
          </p:nvPr>
        </p:nvSpPr>
        <p:spPr/>
        <p:txBody>
          <a:bodyPr/>
          <a:lstStyle>
            <a:lvl1pPr>
              <a:defRPr sz="1000" i="1"/>
            </a:lvl1pPr>
          </a:lstStyle>
          <a:p>
            <a:r>
              <a:rPr lang="pt-BR" smtClean="0"/>
              <a:t>CPN Plenary 2013 (Prof. Amos DAVID)</a:t>
            </a:r>
            <a:endParaRPr lang="pt-BR" dirty="0"/>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Modifiez le style du titre</a:t>
            </a:r>
            <a:endParaRPr lang="en-US" noProof="0"/>
          </a:p>
        </p:txBody>
      </p:sp>
      <p:sp>
        <p:nvSpPr>
          <p:cNvPr id="3" name="Content Placeholder 2"/>
          <p:cNvSpPr>
            <a:spLocks noGrp="1"/>
          </p:cNvSpPr>
          <p:nvPr>
            <p:ph idx="1"/>
          </p:nvPr>
        </p:nvSpPr>
        <p:spPr/>
        <p:txBody>
          <a:bodyPr/>
          <a:lstStyle/>
          <a:p>
            <a:pPr lvl="0"/>
            <a:r>
              <a:rPr lang="en-US" noProof="0" smtClean="0"/>
              <a:t>Modifiez les styles du texte du masque</a:t>
            </a:r>
          </a:p>
          <a:p>
            <a:pPr lvl="1"/>
            <a:r>
              <a:rPr lang="en-US" noProof="0" smtClean="0"/>
              <a:t>Deuxième niveau</a:t>
            </a:r>
          </a:p>
          <a:p>
            <a:pPr lvl="2"/>
            <a:r>
              <a:rPr lang="en-US" noProof="0" smtClean="0"/>
              <a:t>Troisième niveau</a:t>
            </a:r>
          </a:p>
          <a:p>
            <a:pPr lvl="3"/>
            <a:r>
              <a:rPr lang="en-US" noProof="0" smtClean="0"/>
              <a:t>Quatrième niveau</a:t>
            </a:r>
          </a:p>
          <a:p>
            <a:pPr lvl="4"/>
            <a:r>
              <a:rPr lang="en-US" noProof="0" smtClean="0"/>
              <a:t>Cinquième niveau</a:t>
            </a:r>
            <a:endParaRPr lang="en-US" noProof="0"/>
          </a:p>
        </p:txBody>
      </p:sp>
      <p:sp>
        <p:nvSpPr>
          <p:cNvPr id="4" name="Date Placeholder 3"/>
          <p:cNvSpPr>
            <a:spLocks noGrp="1"/>
          </p:cNvSpPr>
          <p:nvPr>
            <p:ph type="dt" sz="half" idx="10"/>
          </p:nvPr>
        </p:nvSpPr>
        <p:spPr/>
        <p:txBody>
          <a:bodyPr/>
          <a:lstStyle/>
          <a:p>
            <a:fld id="{6D39CA0A-3E83-4372-AA2B-B0E3BEAA4D29}" type="datetime1">
              <a:rPr lang="fr-FR" smtClean="0"/>
              <a:t>18/06/2013</a:t>
            </a:fld>
            <a:endParaRPr/>
          </a:p>
        </p:txBody>
      </p:sp>
      <p:sp>
        <p:nvSpPr>
          <p:cNvPr id="5" name="Footer Placeholder 4"/>
          <p:cNvSpPr>
            <a:spLocks noGrp="1"/>
          </p:cNvSpPr>
          <p:nvPr>
            <p:ph type="ftr" sz="quarter" idx="11"/>
          </p:nvPr>
        </p:nvSpPr>
        <p:spPr/>
        <p:txBody>
          <a:bodyPr/>
          <a:lstStyle>
            <a:lvl1pPr>
              <a:defRPr sz="1000" i="1"/>
            </a:lvl1pPr>
          </a:lstStyle>
          <a:p>
            <a:r>
              <a:rPr lang="pt-BR" smtClean="0"/>
              <a:t>CPN Plenary 2013 (Prof. Amos DAVID)</a:t>
            </a:r>
            <a:endParaRPr lang="pt-BR" dirty="0"/>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avec imag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fr-FR" smtClean="0"/>
              <a:t>Modifiez le style du titre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Picture Placeholder 10"/>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fr-FR" smtClean="0"/>
              <a:t>Cliquez sur l'icône pour ajouter une image</a:t>
            </a:r>
            <a:endParaRPr/>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sz="1200" b="1" i="1">
                <a:latin typeface="Arial"/>
                <a:ea typeface="+mn-ea"/>
                <a:cs typeface="Arial"/>
              </a:rPr>
              <a:t>REMARQUE :</a:t>
            </a:r>
          </a:p>
          <a:p>
            <a:pPr algn="l" defTabSz="914400">
              <a:buNone/>
            </a:pPr>
            <a:r>
              <a:rPr sz="1200" b="0" i="1">
                <a:latin typeface="Arial"/>
                <a:ea typeface="+mn-ea"/>
                <a:cs typeface="Arial"/>
              </a:rPr>
              <a:t>Pour modifier l’image présente sur cette diapositive, sélectionnez l’image, puis supprimez-la. Cliquez ensuite sur l’icône Images dans l’espace réservé pour insérer votre propre image.</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fr-FR" smtClean="0"/>
              <a:t>Modifiez le style du titre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DBDD78E-CB5E-47A1-85B8-DFF9E45FC607}" type="datetime1">
              <a:rPr lang="fr-FR" smtClean="0"/>
              <a:t>18/06/2013</a:t>
            </a:fld>
            <a:endParaRPr/>
          </a:p>
        </p:txBody>
      </p:sp>
      <p:sp>
        <p:nvSpPr>
          <p:cNvPr id="5" name="Footer Placeholder 4"/>
          <p:cNvSpPr>
            <a:spLocks noGrp="1"/>
          </p:cNvSpPr>
          <p:nvPr>
            <p:ph type="ftr" sz="quarter" idx="11"/>
          </p:nvPr>
        </p:nvSpPr>
        <p:spPr/>
        <p:txBody>
          <a:bodyPr/>
          <a:lstStyle/>
          <a:p>
            <a:r>
              <a:rPr lang="pt-BR" smtClean="0"/>
              <a:t>CPN Plenary 2013 (Prof. Amos DAVID)</a:t>
            </a:r>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4"/>
          <p:cNvSpPr>
            <a:spLocks noGrp="1"/>
          </p:cNvSpPr>
          <p:nvPr>
            <p:ph type="dt" sz="half" idx="10"/>
          </p:nvPr>
        </p:nvSpPr>
        <p:spPr/>
        <p:txBody>
          <a:bodyPr/>
          <a:lstStyle/>
          <a:p>
            <a:fld id="{AF69248B-A5BC-40CB-92AB-A5701269F14B}" type="datetime1">
              <a:rPr lang="fr-FR" smtClean="0"/>
              <a:t>18/06/2013</a:t>
            </a:fld>
            <a:endParaRPr/>
          </a:p>
        </p:txBody>
      </p:sp>
      <p:sp>
        <p:nvSpPr>
          <p:cNvPr id="6" name="Footer Placeholder 5"/>
          <p:cNvSpPr>
            <a:spLocks noGrp="1"/>
          </p:cNvSpPr>
          <p:nvPr>
            <p:ph type="ftr" sz="quarter" idx="11"/>
          </p:nvPr>
        </p:nvSpPr>
        <p:spPr/>
        <p:txBody>
          <a:bodyPr/>
          <a:lstStyle/>
          <a:p>
            <a:r>
              <a:rPr lang="pt-BR" smtClean="0"/>
              <a:t>CPN Plenary 2013 (Prof. Amos DAVID)</a:t>
            </a:r>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04900" y="2424112"/>
            <a:ext cx="4919472" cy="37480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66110" y="2424112"/>
            <a:ext cx="4919472" cy="37480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7" name="Date Placeholder 6"/>
          <p:cNvSpPr>
            <a:spLocks noGrp="1"/>
          </p:cNvSpPr>
          <p:nvPr>
            <p:ph type="dt" sz="half" idx="10"/>
          </p:nvPr>
        </p:nvSpPr>
        <p:spPr/>
        <p:txBody>
          <a:bodyPr/>
          <a:lstStyle/>
          <a:p>
            <a:fld id="{4C0D4CFA-34CF-401C-BE8B-1A8E6C95B4AB}" type="datetime1">
              <a:rPr lang="fr-FR" smtClean="0"/>
              <a:t>18/06/2013</a:t>
            </a:fld>
            <a:endParaRPr/>
          </a:p>
        </p:txBody>
      </p:sp>
      <p:sp>
        <p:nvSpPr>
          <p:cNvPr id="8" name="Footer Placeholder 7"/>
          <p:cNvSpPr>
            <a:spLocks noGrp="1"/>
          </p:cNvSpPr>
          <p:nvPr>
            <p:ph type="ftr" sz="quarter" idx="11"/>
          </p:nvPr>
        </p:nvSpPr>
        <p:spPr/>
        <p:txBody>
          <a:bodyPr/>
          <a:lstStyle/>
          <a:p>
            <a:r>
              <a:rPr lang="pt-BR" smtClean="0"/>
              <a:t>CPN Plenary 2013 (Prof. Amos DAVID)</a:t>
            </a:r>
            <a:endParaRPr/>
          </a:p>
        </p:txBody>
      </p:sp>
      <p:sp>
        <p:nvSpPr>
          <p:cNvPr id="9" name="Slide Number Placeholder 8"/>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Date Placeholder 2"/>
          <p:cNvSpPr>
            <a:spLocks noGrp="1"/>
          </p:cNvSpPr>
          <p:nvPr>
            <p:ph type="dt" sz="half" idx="10"/>
          </p:nvPr>
        </p:nvSpPr>
        <p:spPr/>
        <p:txBody>
          <a:bodyPr/>
          <a:lstStyle/>
          <a:p>
            <a:fld id="{104ADFB5-32DD-430E-9ACD-45CA4FF49521}" type="datetime1">
              <a:rPr lang="fr-FR" smtClean="0"/>
              <a:t>18/06/2013</a:t>
            </a:fld>
            <a:endParaRPr/>
          </a:p>
        </p:txBody>
      </p:sp>
      <p:sp>
        <p:nvSpPr>
          <p:cNvPr id="4" name="Footer Placeholder 3"/>
          <p:cNvSpPr>
            <a:spLocks noGrp="1"/>
          </p:cNvSpPr>
          <p:nvPr>
            <p:ph type="ftr" sz="quarter" idx="11"/>
          </p:nvPr>
        </p:nvSpPr>
        <p:spPr/>
        <p:txBody>
          <a:bodyPr/>
          <a:lstStyle/>
          <a:p>
            <a:r>
              <a:rPr lang="pt-BR" smtClean="0"/>
              <a:t>CPN Plenary 2013 (Prof. Amos DAVID)</a:t>
            </a:r>
            <a:endParaRPr/>
          </a:p>
        </p:txBody>
      </p:sp>
      <p:sp>
        <p:nvSpPr>
          <p:cNvPr id="5" name="Slide Number Placeholder 4"/>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BA166-9830-40A3-ADFB-17F33803E62C}" type="datetime1">
              <a:rPr lang="fr-FR" smtClean="0"/>
              <a:t>18/06/2013</a:t>
            </a:fld>
            <a:endParaRPr/>
          </a:p>
        </p:txBody>
      </p:sp>
      <p:sp>
        <p:nvSpPr>
          <p:cNvPr id="3" name="Footer Placeholder 2"/>
          <p:cNvSpPr>
            <a:spLocks noGrp="1"/>
          </p:cNvSpPr>
          <p:nvPr>
            <p:ph type="ftr" sz="quarter" idx="11"/>
          </p:nvPr>
        </p:nvSpPr>
        <p:spPr/>
        <p:txBody>
          <a:bodyPr/>
          <a:lstStyle/>
          <a:p>
            <a:r>
              <a:rPr lang="pt-BR" smtClean="0"/>
              <a:t>CPN Plenary 2013 (Prof. Amos DAVID)</a:t>
            </a:r>
            <a:endParaRPr/>
          </a:p>
        </p:txBody>
      </p:sp>
      <p:sp>
        <p:nvSpPr>
          <p:cNvPr id="4" name="Slide Number Placeholder 3"/>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fr-FR" smtClean="0"/>
              <a:t>Modifiez le style du titre</a:t>
            </a:r>
            <a:endParaRP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0581A823-ADF9-40BC-8F16-6E15C19BC3F5}" type="datetime1">
              <a:rPr lang="fr-FR" smtClean="0"/>
              <a:t>18/06/2013</a:t>
            </a:fld>
            <a:endParaRPr/>
          </a:p>
        </p:txBody>
      </p:sp>
      <p:sp>
        <p:nvSpPr>
          <p:cNvPr id="6" name="Footer Placeholder 5"/>
          <p:cNvSpPr>
            <a:spLocks noGrp="1"/>
          </p:cNvSpPr>
          <p:nvPr>
            <p:ph type="ftr" sz="quarter" idx="11"/>
          </p:nvPr>
        </p:nvSpPr>
        <p:spPr/>
        <p:txBody>
          <a:bodyPr/>
          <a:lstStyle/>
          <a:p>
            <a:r>
              <a:rPr lang="pt-BR" smtClean="0"/>
              <a:t>CPN Plenary 2013 (Prof. Amos DAVID)</a:t>
            </a:r>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fr-FR" smtClean="0"/>
              <a:t>Modifiez le style du titre</a:t>
            </a:r>
            <a:endParaRPr/>
          </a:p>
        </p:txBody>
      </p:sp>
      <p:sp>
        <p:nvSpPr>
          <p:cNvPr id="3" name="Picture Placeholder 2"/>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ECBC3702-8880-40C8-8B0D-9A5720ED6C30}" type="datetime1">
              <a:rPr lang="fr-FR" smtClean="0"/>
              <a:t>18/06/2013</a:t>
            </a:fld>
            <a:endParaRPr/>
          </a:p>
        </p:txBody>
      </p:sp>
      <p:sp>
        <p:nvSpPr>
          <p:cNvPr id="6" name="Footer Placeholder 5"/>
          <p:cNvSpPr>
            <a:spLocks noGrp="1"/>
          </p:cNvSpPr>
          <p:nvPr>
            <p:ph type="ftr" sz="quarter" idx="11"/>
          </p:nvPr>
        </p:nvSpPr>
        <p:spPr/>
        <p:txBody>
          <a:bodyPr/>
          <a:lstStyle/>
          <a:p>
            <a:r>
              <a:rPr lang="pt-BR" smtClean="0"/>
              <a:t>CPN Plenary 2013 (Prof. Amos DAVID)</a:t>
            </a:r>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92142758-C8C5-4BE0-845B-53173D927D58}" type="datetime1">
              <a:rPr lang="fr-FR" smtClean="0"/>
              <a:t>18/06/2013</a:t>
            </a:fld>
            <a:endParaRPr/>
          </a:p>
        </p:txBody>
      </p:sp>
      <p:sp>
        <p:nvSpPr>
          <p:cNvPr id="5" name="Footer Placeholder 4"/>
          <p:cNvSpPr>
            <a:spLocks noGrp="1"/>
          </p:cNvSpPr>
          <p:nvPr>
            <p:ph type="ftr" sz="quarter" idx="11"/>
          </p:nvPr>
        </p:nvSpPr>
        <p:spPr/>
        <p:txBody>
          <a:bodyPr/>
          <a:lstStyle/>
          <a:p>
            <a:r>
              <a:rPr lang="pt-BR" smtClean="0"/>
              <a:t>CPN Plenary 2013 (Prof. Amos DAVID)</a:t>
            </a:r>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fr-FR" smtClean="0"/>
              <a:t>Modifiez le style du titre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p>
            <a:fld id="{85493EB0-BAC5-4C36-9695-BE398334A241}" type="datetime1">
              <a:rPr lang="fr-FR" smtClean="0"/>
              <a:t>18/06/2013</a:t>
            </a:fld>
            <a:endParaRPr/>
          </a:p>
        </p:txBody>
      </p:sp>
      <p:sp>
        <p:nvSpPr>
          <p:cNvPr id="5" name="Footer Placeholder 4"/>
          <p:cNvSpPr>
            <a:spLocks noGrp="1"/>
          </p:cNvSpPr>
          <p:nvPr>
            <p:ph type="ftr" sz="quarter" idx="11"/>
          </p:nvPr>
        </p:nvSpPr>
        <p:spPr/>
        <p:txBody>
          <a:bodyPr/>
          <a:lstStyle/>
          <a:p>
            <a:r>
              <a:rPr lang="pt-BR" smtClean="0"/>
              <a:t>CPN Plenary 2013 (Prof. Amos DAVID)</a:t>
            </a:r>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fr-FR" smtClean="0"/>
              <a:t>Modifiez le style du titre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60000"/>
                    <a:lumOff val="40000"/>
                  </a:schemeClr>
                </a:solidFill>
              </a:defRPr>
            </a:lvl1pPr>
          </a:lstStyle>
          <a:p>
            <a:fld id="{688C69FF-56C4-487E-8092-8B523AFE73AE}" type="datetime1">
              <a:rPr lang="fr-FR" smtClean="0"/>
              <a:t>18/06/2013</a:t>
            </a:fld>
            <a:endParaRPr/>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000" i="1">
                <a:solidFill>
                  <a:schemeClr val="tx1">
                    <a:lumMod val="60000"/>
                    <a:lumOff val="40000"/>
                  </a:schemeClr>
                </a:solidFill>
              </a:defRPr>
            </a:lvl1pPr>
          </a:lstStyle>
          <a:p>
            <a:r>
              <a:rPr lang="pt-BR" smtClean="0"/>
              <a:t>CPN Plenary 2013 (Prof. Amos DAVID)</a:t>
            </a:r>
            <a:endParaRPr lang="pt-BR"/>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60000"/>
                    <a:lumOff val="40000"/>
                  </a:schemeClr>
                </a:solidFill>
              </a:defRPr>
            </a:lvl1pPr>
          </a:lstStyle>
          <a:p>
            <a:fld id="{0FF54DE5-C571-48E8-A5BC-B369434E2F44}" type="slidenum">
              <a:rPr/>
              <a:pPr/>
              <a:t>‹N°›</a:t>
            </a:fld>
            <a:endParaRPr/>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7.wmf"/><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wmf"/><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www.vanguardngr.com/2013/02/c-e-n-t-e-n-a-r-y-the-way-nigerians-are-by-lugard/"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hyperlink" Target="http://www.telecompaper.com/news/vodacom-nigeria-says-potential-for-40-million-mobile-user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allafrica.com/stories/200810300123.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file:///Z:\veille\nigeria\12-08-28-Nigerian%20smartphone%20market%20to%20grow%20by%2035pcent_fichiers\punchlogo.jpg" TargetMode="External"/><Relationship Id="rId7"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2.jpeg"/></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hyperlink" Target="http://www.punchng.com/business/business-economy/fg-to-tackle-unemployment-with-graduate-entrepreneurship-schem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thisdaylive.com/articles/Exploring-Nigerias-Untapped-Software-Industry/142752/"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628650" y="2292094"/>
            <a:ext cx="6210300" cy="2219691"/>
          </a:xfrm>
        </p:spPr>
        <p:txBody>
          <a:bodyPr anchor="ctr">
            <a:normAutofit fontScale="90000"/>
          </a:bodyPr>
          <a:lstStyle/>
          <a:p>
            <a:r>
              <a:rPr lang="en-US" sz="3600" dirty="0"/>
              <a:t>Opportunities in Information Technology for Entrepreneurship &amp; Wealth Creation</a:t>
            </a:r>
            <a:endParaRPr lang="fr-FR" sz="3600" noProof="1"/>
          </a:p>
        </p:txBody>
      </p:sp>
      <p:sp>
        <p:nvSpPr>
          <p:cNvPr id="7" name="Sous-titre 6"/>
          <p:cNvSpPr>
            <a:spLocks noGrp="1"/>
          </p:cNvSpPr>
          <p:nvPr>
            <p:ph type="subTitle" idx="1"/>
          </p:nvPr>
        </p:nvSpPr>
        <p:spPr>
          <a:xfrm>
            <a:off x="1104900" y="4829175"/>
            <a:ext cx="5734050" cy="638174"/>
          </a:xfrm>
        </p:spPr>
        <p:txBody>
          <a:bodyPr>
            <a:normAutofit/>
          </a:bodyPr>
          <a:lstStyle/>
          <a:p>
            <a:pPr marL="0" indent="0" algn="l">
              <a:spcBef>
                <a:spcPts val="0"/>
              </a:spcBef>
              <a:buNone/>
            </a:pPr>
            <a:r>
              <a:rPr lang="fr-FR" i="1" noProof="1" smtClean="0"/>
              <a:t>Prof Amos DAVID</a:t>
            </a:r>
          </a:p>
          <a:p>
            <a:pPr marL="0" indent="0" algn="l">
              <a:spcBef>
                <a:spcPts val="0"/>
              </a:spcBef>
              <a:buNone/>
            </a:pPr>
            <a:r>
              <a:rPr lang="fr-FR" i="1" noProof="1" smtClean="0"/>
              <a:t>Lorraine University, FRANCE</a:t>
            </a:r>
            <a:endParaRPr lang="fr-FR" i="1" noProof="1"/>
          </a:p>
        </p:txBody>
      </p:sp>
      <p:pic>
        <p:nvPicPr>
          <p:cNvPr id="4" name="Espace réservé de l’image 3" descr="Un livre ouvert sur une table et des étagères de livres floues en arrière-plan" title="Exemple d’image"/>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p:txBody>
          <a:bodyPr>
            <a:normAutofit/>
          </a:bodyPr>
          <a:lstStyle/>
          <a:p>
            <a:r>
              <a:rPr lang="fr-FR" b="1" noProof="1" smtClean="0"/>
              <a:t>Outline</a:t>
            </a:r>
            <a:endParaRPr lang="fr-FR" b="1" noProof="1"/>
          </a:p>
        </p:txBody>
      </p:sp>
      <p:sp>
        <p:nvSpPr>
          <p:cNvPr id="14" name="Espace réservé du contenu 13"/>
          <p:cNvSpPr>
            <a:spLocks noGrp="1"/>
          </p:cNvSpPr>
          <p:nvPr>
            <p:ph idx="1"/>
          </p:nvPr>
        </p:nvSpPr>
        <p:spPr/>
        <p:txBody>
          <a:bodyPr>
            <a:normAutofit lnSpcReduction="10000"/>
          </a:bodyPr>
          <a:lstStyle/>
          <a:p>
            <a:pPr marL="228600" indent="-228600" algn="l" defTabSz="914400">
              <a:lnSpc>
                <a:spcPct val="90000"/>
              </a:lnSpc>
              <a:spcBef>
                <a:spcPts val="1800"/>
              </a:spcBef>
              <a:buClr>
                <a:srgbClr val="514843"/>
              </a:buClr>
              <a:buFont typeface="Wingdings"/>
              <a:buChar char="§"/>
            </a:pPr>
            <a:r>
              <a:rPr lang="fr-FR" noProof="1" smtClean="0"/>
              <a:t>Overview of the IT environment in Nigeria</a:t>
            </a:r>
          </a:p>
          <a:p>
            <a:pPr marL="685800" lvl="1" indent="-228600" algn="l" defTabSz="914400">
              <a:lnSpc>
                <a:spcPct val="90000"/>
              </a:lnSpc>
              <a:spcBef>
                <a:spcPts val="1800"/>
              </a:spcBef>
              <a:buClr>
                <a:srgbClr val="514843"/>
              </a:buClr>
              <a:buFont typeface="Wingdings"/>
              <a:buChar char="§"/>
            </a:pPr>
            <a:r>
              <a:rPr lang="fr-FR" noProof="1" smtClean="0"/>
              <a:t>Evolution</a:t>
            </a:r>
            <a:r>
              <a:rPr lang="fr-FR" baseline="0" noProof="1" smtClean="0"/>
              <a:t> in IT</a:t>
            </a:r>
          </a:p>
          <a:p>
            <a:pPr marL="685800" lvl="1" indent="-228600" algn="l" defTabSz="914400">
              <a:lnSpc>
                <a:spcPct val="90000"/>
              </a:lnSpc>
              <a:spcBef>
                <a:spcPts val="1800"/>
              </a:spcBef>
              <a:buClr>
                <a:srgbClr val="514843"/>
              </a:buClr>
              <a:buFont typeface="Wingdings"/>
              <a:buChar char="§"/>
            </a:pPr>
            <a:r>
              <a:rPr lang="fr-FR" baseline="0" noProof="1" smtClean="0"/>
              <a:t>Any cultural and/or psychological</a:t>
            </a:r>
            <a:r>
              <a:rPr lang="fr-FR" noProof="1" smtClean="0"/>
              <a:t> evolution ?</a:t>
            </a:r>
          </a:p>
          <a:p>
            <a:pPr marL="228600" indent="-228600" algn="l" defTabSz="914400">
              <a:lnSpc>
                <a:spcPct val="90000"/>
              </a:lnSpc>
              <a:spcBef>
                <a:spcPts val="1800"/>
              </a:spcBef>
              <a:buClr>
                <a:srgbClr val="514843"/>
              </a:buClr>
              <a:buFont typeface="Wingdings"/>
              <a:buChar char="§"/>
            </a:pPr>
            <a:r>
              <a:rPr lang="fr-FR" noProof="1" smtClean="0"/>
              <a:t>Opportunities in identification and creation of services</a:t>
            </a:r>
          </a:p>
          <a:p>
            <a:pPr>
              <a:buClr>
                <a:srgbClr val="514843"/>
              </a:buClr>
              <a:buFont typeface="Wingdings"/>
              <a:buChar char="§"/>
            </a:pPr>
            <a:r>
              <a:rPr lang="fr-FR" noProof="1" smtClean="0"/>
              <a:t>The concept of Competitive Intelligence </a:t>
            </a:r>
            <a:r>
              <a:rPr lang="fr-FR" i="1" noProof="1" smtClean="0"/>
              <a:t>(Economic Intelligence)</a:t>
            </a:r>
          </a:p>
          <a:p>
            <a:pPr marL="228600" indent="-228600" algn="l" defTabSz="914400">
              <a:lnSpc>
                <a:spcPct val="90000"/>
              </a:lnSpc>
              <a:spcBef>
                <a:spcPts val="1800"/>
              </a:spcBef>
              <a:buClr>
                <a:srgbClr val="514843"/>
              </a:buClr>
              <a:buFont typeface="Wingdings"/>
              <a:buChar char="§"/>
            </a:pPr>
            <a:r>
              <a:rPr lang="fr-FR" noProof="1" smtClean="0"/>
              <a:t>Existing initiatives</a:t>
            </a:r>
          </a:p>
          <a:p>
            <a:pPr lvl="1">
              <a:spcBef>
                <a:spcPts val="1800"/>
              </a:spcBef>
              <a:buClr>
                <a:srgbClr val="514843"/>
              </a:buClr>
              <a:buFont typeface="Wingdings"/>
              <a:buChar char="§"/>
            </a:pPr>
            <a:r>
              <a:rPr lang="fr-FR" noProof="1" smtClean="0"/>
              <a:t>By government agencies (Federal and State governments)</a:t>
            </a:r>
          </a:p>
          <a:p>
            <a:pPr lvl="1">
              <a:spcBef>
                <a:spcPts val="1800"/>
              </a:spcBef>
              <a:buClr>
                <a:srgbClr val="514843"/>
              </a:buClr>
              <a:buFont typeface="Wingdings"/>
              <a:buChar char="§"/>
            </a:pPr>
            <a:r>
              <a:rPr lang="fr-FR" noProof="1" smtClean="0"/>
              <a:t>By Non-Governmentail Organizations</a:t>
            </a:r>
          </a:p>
          <a:p>
            <a:pPr marL="228600" indent="-228600" algn="l" defTabSz="914400">
              <a:lnSpc>
                <a:spcPct val="90000"/>
              </a:lnSpc>
              <a:spcBef>
                <a:spcPts val="1800"/>
              </a:spcBef>
              <a:buClr>
                <a:srgbClr val="514843"/>
              </a:buClr>
              <a:buFont typeface="Wingdings"/>
              <a:buChar char="§"/>
            </a:pPr>
            <a:r>
              <a:rPr lang="fr-FR" noProof="1" smtClean="0"/>
              <a:t>Enhancing best ptractice</a:t>
            </a:r>
            <a:r>
              <a:rPr lang="fr-FR" baseline="0" noProof="1" smtClean="0"/>
              <a:t> in Nigeria</a:t>
            </a:r>
            <a:endParaRPr lang="fr-FR" noProof="1" smtClean="0"/>
          </a:p>
          <a:p>
            <a:pPr marL="228600" indent="-228600" algn="l" defTabSz="914400">
              <a:lnSpc>
                <a:spcPct val="90000"/>
              </a:lnSpc>
              <a:spcBef>
                <a:spcPts val="1800"/>
              </a:spcBef>
              <a:buClr>
                <a:srgbClr val="514843"/>
              </a:buClr>
              <a:buFont typeface="Wingdings"/>
              <a:buChar char="§"/>
            </a:pPr>
            <a:r>
              <a:rPr lang="fr-FR" noProof="1" smtClean="0"/>
              <a:t>Conlucion</a:t>
            </a:r>
            <a:endParaRPr lang="fr-FR" noProof="1"/>
          </a:p>
        </p:txBody>
      </p:sp>
      <p:sp>
        <p:nvSpPr>
          <p:cNvPr id="2" name="Espace réservé du pied de page 1"/>
          <p:cNvSpPr>
            <a:spLocks noGrp="1"/>
          </p:cNvSpPr>
          <p:nvPr>
            <p:ph type="ftr" sz="quarter" idx="11"/>
          </p:nvPr>
        </p:nvSpPr>
        <p:spPr/>
        <p:txBody>
          <a:bodyPr/>
          <a:lstStyle/>
          <a:p>
            <a:r>
              <a:rPr lang="pt-BR" dirty="0" smtClean="0"/>
              <a:t>CPN Plenary 2013 (Prof. Amos DAVID)</a:t>
            </a:r>
            <a:endParaRPr lang="pt-BR" dirty="0"/>
          </a:p>
        </p:txBody>
      </p:sp>
      <p:sp>
        <p:nvSpPr>
          <p:cNvPr id="3" name="Espace réservé du numéro de diapositive 2"/>
          <p:cNvSpPr>
            <a:spLocks noGrp="1"/>
          </p:cNvSpPr>
          <p:nvPr>
            <p:ph type="sldNum" sz="quarter" idx="12"/>
          </p:nvPr>
        </p:nvSpPr>
        <p:spPr/>
        <p:txBody>
          <a:bodyPr/>
          <a:lstStyle/>
          <a:p>
            <a:fld id="{0FF54DE5-C571-48E8-A5BC-B369434E2F44}" type="slidenum">
              <a:rPr lang="fr-FR" smtClean="0"/>
              <a:t>2</a:t>
            </a:fld>
            <a:endParaRPr lang="fr-F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147" y="2971806"/>
            <a:ext cx="10357851" cy="1684150"/>
          </a:xfrm>
        </p:spPr>
        <p:txBody>
          <a:bodyPr>
            <a:normAutofit/>
          </a:bodyPr>
          <a:lstStyle/>
          <a:p>
            <a:r>
              <a:rPr lang="en-US" sz="4000" dirty="0" smtClean="0"/>
              <a:t>Clarification of the topic</a:t>
            </a:r>
            <a:endParaRPr lang="fr-FR" sz="4000" noProof="1"/>
          </a:p>
        </p:txBody>
      </p:sp>
      <p:sp>
        <p:nvSpPr>
          <p:cNvPr id="3" name="Espace réservé du texte 2"/>
          <p:cNvSpPr>
            <a:spLocks noGrp="1"/>
          </p:cNvSpPr>
          <p:nvPr>
            <p:ph type="body" idx="1"/>
          </p:nvPr>
        </p:nvSpPr>
        <p:spPr/>
        <p:txBody>
          <a:bodyPr/>
          <a:lstStyle/>
          <a:p>
            <a:endParaRPr lang="fr-FR" i="1" noProof="1"/>
          </a:p>
        </p:txBody>
      </p:sp>
    </p:spTree>
    <p:extLst>
      <p:ext uri="{BB962C8B-B14F-4D97-AF65-F5344CB8AC3E}">
        <p14:creationId xmlns:p14="http://schemas.microsoft.com/office/powerpoint/2010/main" val="40062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noProof="0" dirty="0" smtClean="0"/>
              <a:t>Complexity of the topic</a:t>
            </a:r>
            <a:endParaRPr lang="en-US" b="1" noProof="0"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090" y="1759250"/>
            <a:ext cx="9220329" cy="4083622"/>
          </a:xfrm>
          <a:prstGeom prst="rect">
            <a:avLst/>
          </a:prstGeom>
        </p:spPr>
      </p:pic>
    </p:spTree>
    <p:extLst>
      <p:ext uri="{BB962C8B-B14F-4D97-AF65-F5344CB8AC3E}">
        <p14:creationId xmlns:p14="http://schemas.microsoft.com/office/powerpoint/2010/main" val="10502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Evolution in IT and their impacts</a:t>
            </a: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5</a:t>
            </a:fld>
            <a:endParaRPr lang="fr-FR"/>
          </a:p>
        </p:txBody>
      </p:sp>
      <p:sp>
        <p:nvSpPr>
          <p:cNvPr id="6" name="Espace réservé du texte 5"/>
          <p:cNvSpPr>
            <a:spLocks noGrp="1"/>
          </p:cNvSpPr>
          <p:nvPr>
            <p:ph type="body" idx="1"/>
          </p:nvPr>
        </p:nvSpPr>
        <p:spPr/>
        <p:txBody>
          <a:bodyPr/>
          <a:lstStyle/>
          <a:p>
            <a:endParaRPr lang="fr-FR"/>
          </a:p>
        </p:txBody>
      </p:sp>
    </p:spTree>
    <p:extLst>
      <p:ext uri="{BB962C8B-B14F-4D97-AF65-F5344CB8AC3E}">
        <p14:creationId xmlns:p14="http://schemas.microsoft.com/office/powerpoint/2010/main" val="237730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Technological break-through</a:t>
            </a:r>
            <a:endParaRPr lang="en-US" b="1" dirty="0"/>
          </a:p>
        </p:txBody>
      </p:sp>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8832" y="1576512"/>
            <a:ext cx="9096200" cy="4752000"/>
          </a:xfrm>
        </p:spPr>
      </p:pic>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6</a:t>
            </a:fld>
            <a:endParaRPr lang="fr-FR"/>
          </a:p>
        </p:txBody>
      </p:sp>
    </p:spTree>
    <p:extLst>
      <p:ext uri="{BB962C8B-B14F-4D97-AF65-F5344CB8AC3E}">
        <p14:creationId xmlns:p14="http://schemas.microsoft.com/office/powerpoint/2010/main" val="3875707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Espace réservé du numéro de diapositive 3"/>
          <p:cNvSpPr>
            <a:spLocks noGrp="1"/>
          </p:cNvSpPr>
          <p:nvPr>
            <p:ph type="sldNum" sz="quarter" idx="12"/>
          </p:nvPr>
        </p:nvSpPr>
        <p:spPr/>
        <p:txBody>
          <a:bodyPr/>
          <a:lstStyle/>
          <a:p>
            <a:pPr>
              <a:defRPr/>
            </a:pPr>
            <a:fld id="{5A198492-EA4D-4794-9941-D7ACE34F3EE4}" type="slidenum">
              <a:rPr lang="fr-FR"/>
              <a:pPr>
                <a:defRPr/>
              </a:pPr>
              <a:t>7</a:t>
            </a:fld>
            <a:endParaRPr lang="fr-FR"/>
          </a:p>
        </p:txBody>
      </p:sp>
      <p:sp>
        <p:nvSpPr>
          <p:cNvPr id="118786" name="Rectangle 2"/>
          <p:cNvSpPr>
            <a:spLocks noGrp="1" noChangeArrowheads="1"/>
          </p:cNvSpPr>
          <p:nvPr>
            <p:ph type="title" idx="4294967295"/>
          </p:nvPr>
        </p:nvSpPr>
        <p:spPr>
          <a:xfrm>
            <a:off x="609600" y="277813"/>
            <a:ext cx="10972800" cy="760412"/>
          </a:xfrm>
        </p:spPr>
        <p:txBody>
          <a:bodyPr>
            <a:normAutofit/>
          </a:bodyPr>
          <a:lstStyle/>
          <a:p>
            <a:pPr eaLnBrk="1" hangingPunct="1">
              <a:defRPr/>
            </a:pPr>
            <a:r>
              <a:rPr lang="fr-FR" sz="3200" dirty="0" smtClean="0"/>
              <a:t>Production and distribution of - </a:t>
            </a:r>
            <a:r>
              <a:rPr lang="fr-FR" sz="3200" b="1" dirty="0" smtClean="0">
                <a:solidFill>
                  <a:srgbClr val="FF3300"/>
                </a:solidFill>
              </a:rPr>
              <a:t>books</a:t>
            </a:r>
          </a:p>
        </p:txBody>
      </p:sp>
      <p:grpSp>
        <p:nvGrpSpPr>
          <p:cNvPr id="2" name="Group 3"/>
          <p:cNvGrpSpPr>
            <a:grpSpLocks/>
          </p:cNvGrpSpPr>
          <p:nvPr/>
        </p:nvGrpSpPr>
        <p:grpSpPr bwMode="auto">
          <a:xfrm>
            <a:off x="609600" y="1447800"/>
            <a:ext cx="1828800" cy="1371600"/>
            <a:chOff x="288" y="912"/>
            <a:chExt cx="864" cy="864"/>
          </a:xfrm>
          <a:solidFill>
            <a:srgbClr val="92D050"/>
          </a:solidFill>
        </p:grpSpPr>
        <p:sp>
          <p:nvSpPr>
            <p:cNvPr id="54317" name="AutoShape 4"/>
            <p:cNvSpPr>
              <a:spLocks noChangeArrowheads="1"/>
            </p:cNvSpPr>
            <p:nvPr/>
          </p:nvSpPr>
          <p:spPr bwMode="auto">
            <a:xfrm>
              <a:off x="288" y="1200"/>
              <a:ext cx="864" cy="576"/>
            </a:xfrm>
            <a:prstGeom prst="smileyFace">
              <a:avLst>
                <a:gd name="adj" fmla="val 4653"/>
              </a:avLst>
            </a:prstGeom>
            <a:grp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
          <p:nvSpPr>
            <p:cNvPr id="54318" name="Text Box 5"/>
            <p:cNvSpPr txBox="1">
              <a:spLocks noChangeArrowheads="1"/>
            </p:cNvSpPr>
            <p:nvPr/>
          </p:nvSpPr>
          <p:spPr bwMode="auto">
            <a:xfrm>
              <a:off x="374" y="912"/>
              <a:ext cx="499" cy="291"/>
            </a:xfrm>
            <a:prstGeom prst="rect">
              <a:avLst/>
            </a:prstGeom>
            <a:grpFill/>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solidFill>
                    <a:srgbClr val="000000"/>
                  </a:solidFill>
                  <a:latin typeface="Times New Roman" pitchFamily="18" charset="0"/>
                </a:rPr>
                <a:t>Author</a:t>
              </a:r>
              <a:endParaRPr lang="en-US" sz="2400">
                <a:solidFill>
                  <a:srgbClr val="000000"/>
                </a:solidFill>
                <a:latin typeface="Times New Roman" pitchFamily="18" charset="0"/>
              </a:endParaRPr>
            </a:p>
          </p:txBody>
        </p:sp>
      </p:grpSp>
      <p:grpSp>
        <p:nvGrpSpPr>
          <p:cNvPr id="3" name="Group 6"/>
          <p:cNvGrpSpPr>
            <a:grpSpLocks/>
          </p:cNvGrpSpPr>
          <p:nvPr/>
        </p:nvGrpSpPr>
        <p:grpSpPr bwMode="auto">
          <a:xfrm>
            <a:off x="4470400" y="1295400"/>
            <a:ext cx="2099733" cy="1909763"/>
            <a:chOff x="2112" y="816"/>
            <a:chExt cx="992" cy="1203"/>
          </a:xfrm>
        </p:grpSpPr>
        <p:pic>
          <p:nvPicPr>
            <p:cNvPr id="54315" name="Picture 7" descr="BS00508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2" y="816"/>
              <a:ext cx="992"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6" name="Text Box 8"/>
            <p:cNvSpPr txBox="1">
              <a:spLocks noChangeArrowheads="1"/>
            </p:cNvSpPr>
            <p:nvPr/>
          </p:nvSpPr>
          <p:spPr bwMode="auto">
            <a:xfrm>
              <a:off x="2150" y="1728"/>
              <a:ext cx="45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dirty="0" smtClean="0">
                  <a:latin typeface="Times New Roman" pitchFamily="18" charset="0"/>
                </a:rPr>
                <a:t>Editor</a:t>
              </a:r>
              <a:endParaRPr lang="fr-FR" sz="2400" dirty="0">
                <a:latin typeface="Times New Roman" pitchFamily="18" charset="0"/>
              </a:endParaRPr>
            </a:p>
          </p:txBody>
        </p:sp>
      </p:grpSp>
      <p:grpSp>
        <p:nvGrpSpPr>
          <p:cNvPr id="4" name="Group 9"/>
          <p:cNvGrpSpPr>
            <a:grpSpLocks/>
          </p:cNvGrpSpPr>
          <p:nvPr/>
        </p:nvGrpSpPr>
        <p:grpSpPr bwMode="auto">
          <a:xfrm>
            <a:off x="2853267" y="3505202"/>
            <a:ext cx="2992967" cy="1443038"/>
            <a:chOff x="1348" y="2208"/>
            <a:chExt cx="1414" cy="909"/>
          </a:xfrm>
        </p:grpSpPr>
        <p:sp>
          <p:nvSpPr>
            <p:cNvPr id="54313" name="cddrive"/>
            <p:cNvSpPr>
              <a:spLocks noEditPoints="1" noChangeArrowheads="1"/>
            </p:cNvSpPr>
            <p:nvPr/>
          </p:nvSpPr>
          <p:spPr bwMode="auto">
            <a:xfrm>
              <a:off x="1392" y="2208"/>
              <a:ext cx="1140" cy="57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682 w 21600"/>
                <a:gd name="T13" fmla="*/ 23078 h 21600"/>
                <a:gd name="T14" fmla="*/ 21013 w 21600"/>
                <a:gd name="T15" fmla="*/ 30505 h 21600"/>
              </a:gdLst>
              <a:ahLst/>
              <a:cxnLst>
                <a:cxn ang="T8">
                  <a:pos x="T0" y="T1"/>
                </a:cxn>
                <a:cxn ang="T9">
                  <a:pos x="T2" y="T3"/>
                </a:cxn>
                <a:cxn ang="T10">
                  <a:pos x="T4" y="T5"/>
                </a:cxn>
                <a:cxn ang="T11">
                  <a:pos x="T6" y="T7"/>
                </a:cxn>
              </a:cxnLst>
              <a:rect l="T12" t="T13" r="T14" b="T15"/>
              <a:pathLst>
                <a:path w="21600" h="21600" extrusionOk="0">
                  <a:moveTo>
                    <a:pt x="2563" y="12259"/>
                  </a:moveTo>
                  <a:lnTo>
                    <a:pt x="2563" y="12843"/>
                  </a:lnTo>
                  <a:lnTo>
                    <a:pt x="2746" y="13427"/>
                  </a:lnTo>
                  <a:lnTo>
                    <a:pt x="2929" y="14303"/>
                  </a:lnTo>
                  <a:lnTo>
                    <a:pt x="3112" y="14886"/>
                  </a:lnTo>
                  <a:lnTo>
                    <a:pt x="3478" y="15470"/>
                  </a:lnTo>
                  <a:lnTo>
                    <a:pt x="3844" y="16054"/>
                  </a:lnTo>
                  <a:lnTo>
                    <a:pt x="4393" y="16638"/>
                  </a:lnTo>
                  <a:lnTo>
                    <a:pt x="4942" y="17222"/>
                  </a:lnTo>
                  <a:lnTo>
                    <a:pt x="5492" y="17514"/>
                  </a:lnTo>
                  <a:lnTo>
                    <a:pt x="6224" y="18097"/>
                  </a:lnTo>
                  <a:lnTo>
                    <a:pt x="6773" y="18389"/>
                  </a:lnTo>
                  <a:lnTo>
                    <a:pt x="7505" y="18681"/>
                  </a:lnTo>
                  <a:lnTo>
                    <a:pt x="8237" y="18973"/>
                  </a:lnTo>
                  <a:lnTo>
                    <a:pt x="9153" y="18973"/>
                  </a:lnTo>
                  <a:lnTo>
                    <a:pt x="9885" y="19265"/>
                  </a:lnTo>
                  <a:lnTo>
                    <a:pt x="10800" y="19265"/>
                  </a:lnTo>
                  <a:lnTo>
                    <a:pt x="11532" y="19265"/>
                  </a:lnTo>
                  <a:lnTo>
                    <a:pt x="12447" y="18973"/>
                  </a:lnTo>
                  <a:lnTo>
                    <a:pt x="13180" y="18973"/>
                  </a:lnTo>
                  <a:lnTo>
                    <a:pt x="13912" y="18681"/>
                  </a:lnTo>
                  <a:lnTo>
                    <a:pt x="14644" y="18389"/>
                  </a:lnTo>
                  <a:lnTo>
                    <a:pt x="15376" y="18097"/>
                  </a:lnTo>
                  <a:lnTo>
                    <a:pt x="16108" y="17514"/>
                  </a:lnTo>
                  <a:lnTo>
                    <a:pt x="16658" y="17222"/>
                  </a:lnTo>
                  <a:lnTo>
                    <a:pt x="17207" y="16638"/>
                  </a:lnTo>
                  <a:lnTo>
                    <a:pt x="17573" y="16054"/>
                  </a:lnTo>
                  <a:lnTo>
                    <a:pt x="18122" y="15470"/>
                  </a:lnTo>
                  <a:lnTo>
                    <a:pt x="18305" y="14886"/>
                  </a:lnTo>
                  <a:lnTo>
                    <a:pt x="18671" y="14303"/>
                  </a:lnTo>
                  <a:lnTo>
                    <a:pt x="18854" y="13427"/>
                  </a:lnTo>
                  <a:lnTo>
                    <a:pt x="19037" y="12843"/>
                  </a:lnTo>
                  <a:lnTo>
                    <a:pt x="19037" y="12259"/>
                  </a:lnTo>
                  <a:lnTo>
                    <a:pt x="2563" y="12259"/>
                  </a:lnTo>
                  <a:close/>
                </a:path>
                <a:path w="21600" h="21600" extrusionOk="0">
                  <a:moveTo>
                    <a:pt x="2563" y="12259"/>
                  </a:moveTo>
                  <a:lnTo>
                    <a:pt x="9153" y="12259"/>
                  </a:lnTo>
                  <a:lnTo>
                    <a:pt x="9153" y="12551"/>
                  </a:lnTo>
                  <a:lnTo>
                    <a:pt x="9336" y="12843"/>
                  </a:lnTo>
                  <a:lnTo>
                    <a:pt x="9519" y="13135"/>
                  </a:lnTo>
                  <a:lnTo>
                    <a:pt x="9702" y="13135"/>
                  </a:lnTo>
                  <a:lnTo>
                    <a:pt x="9885" y="13427"/>
                  </a:lnTo>
                  <a:lnTo>
                    <a:pt x="10068" y="13719"/>
                  </a:lnTo>
                  <a:lnTo>
                    <a:pt x="10434" y="13719"/>
                  </a:lnTo>
                  <a:lnTo>
                    <a:pt x="10800" y="13719"/>
                  </a:lnTo>
                  <a:lnTo>
                    <a:pt x="10983" y="13719"/>
                  </a:lnTo>
                  <a:lnTo>
                    <a:pt x="11349" y="13719"/>
                  </a:lnTo>
                  <a:lnTo>
                    <a:pt x="11715" y="13427"/>
                  </a:lnTo>
                  <a:lnTo>
                    <a:pt x="11898" y="13135"/>
                  </a:lnTo>
                  <a:lnTo>
                    <a:pt x="12081" y="13135"/>
                  </a:lnTo>
                  <a:lnTo>
                    <a:pt x="12264" y="12843"/>
                  </a:lnTo>
                  <a:lnTo>
                    <a:pt x="12264" y="12551"/>
                  </a:lnTo>
                  <a:lnTo>
                    <a:pt x="12264" y="12259"/>
                  </a:lnTo>
                  <a:lnTo>
                    <a:pt x="9153" y="12259"/>
                  </a:lnTo>
                  <a:lnTo>
                    <a:pt x="2563" y="12259"/>
                  </a:lnTo>
                  <a:close/>
                </a:path>
                <a:path w="21600" h="21600" extrusionOk="0">
                  <a:moveTo>
                    <a:pt x="21600" y="7589"/>
                  </a:moveTo>
                  <a:lnTo>
                    <a:pt x="17756" y="0"/>
                  </a:lnTo>
                  <a:lnTo>
                    <a:pt x="10800" y="0"/>
                  </a:lnTo>
                  <a:lnTo>
                    <a:pt x="3844" y="0"/>
                  </a:lnTo>
                  <a:lnTo>
                    <a:pt x="0" y="7589"/>
                  </a:lnTo>
                  <a:lnTo>
                    <a:pt x="0" y="10800"/>
                  </a:lnTo>
                  <a:lnTo>
                    <a:pt x="0" y="18097"/>
                  </a:lnTo>
                  <a:lnTo>
                    <a:pt x="1464" y="18097"/>
                  </a:lnTo>
                  <a:lnTo>
                    <a:pt x="1464" y="21600"/>
                  </a:lnTo>
                  <a:lnTo>
                    <a:pt x="10800" y="21600"/>
                  </a:lnTo>
                  <a:lnTo>
                    <a:pt x="19953" y="21600"/>
                  </a:lnTo>
                  <a:lnTo>
                    <a:pt x="19953" y="18097"/>
                  </a:lnTo>
                  <a:lnTo>
                    <a:pt x="21600" y="18097"/>
                  </a:lnTo>
                  <a:lnTo>
                    <a:pt x="21600" y="11092"/>
                  </a:lnTo>
                  <a:lnTo>
                    <a:pt x="21600" y="7589"/>
                  </a:lnTo>
                </a:path>
                <a:path w="21600" h="21600" extrusionOk="0">
                  <a:moveTo>
                    <a:pt x="1647" y="18097"/>
                  </a:moveTo>
                  <a:lnTo>
                    <a:pt x="6407" y="18097"/>
                  </a:lnTo>
                  <a:moveTo>
                    <a:pt x="19953" y="18097"/>
                  </a:moveTo>
                  <a:lnTo>
                    <a:pt x="15010" y="18097"/>
                  </a:lnTo>
                  <a:moveTo>
                    <a:pt x="0" y="7589"/>
                  </a:moveTo>
                  <a:lnTo>
                    <a:pt x="21417" y="7589"/>
                  </a:lnTo>
                  <a:lnTo>
                    <a:pt x="21600" y="7589"/>
                  </a:lnTo>
                </a:path>
              </a:pathLst>
            </a:custGeom>
            <a:ln>
              <a:headEnd/>
              <a:tailEnd/>
            </a:ln>
          </p:spPr>
          <p:style>
            <a:lnRef idx="3">
              <a:schemeClr val="lt1"/>
            </a:lnRef>
            <a:fillRef idx="1">
              <a:schemeClr val="accent5"/>
            </a:fillRef>
            <a:effectRef idx="1">
              <a:schemeClr val="accent5"/>
            </a:effectRef>
            <a:fontRef idx="minor">
              <a:schemeClr val="lt1"/>
            </a:fontRef>
          </p:style>
          <p:txBody>
            <a:bodyPr/>
            <a:lstStyle/>
            <a:p>
              <a:endParaRPr lang="en-US"/>
            </a:p>
          </p:txBody>
        </p:sp>
        <p:sp>
          <p:nvSpPr>
            <p:cNvPr id="54314" name="Text Box 11"/>
            <p:cNvSpPr txBox="1">
              <a:spLocks noChangeArrowheads="1"/>
            </p:cNvSpPr>
            <p:nvPr/>
          </p:nvSpPr>
          <p:spPr bwMode="auto">
            <a:xfrm>
              <a:off x="1348" y="2826"/>
              <a:ext cx="1414" cy="291"/>
            </a:xfrm>
            <a:prstGeom prst="rect">
              <a:avLst/>
            </a:prstGeom>
            <a:ln/>
            <a:extLst/>
          </p:spPr>
          <p:style>
            <a:lnRef idx="3">
              <a:schemeClr val="lt1"/>
            </a:lnRef>
            <a:fillRef idx="1">
              <a:schemeClr val="accent5"/>
            </a:fillRef>
            <a:effectRef idx="1">
              <a:schemeClr val="accent5"/>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Documentary database</a:t>
              </a:r>
              <a:endParaRPr lang="en-US" sz="2400">
                <a:latin typeface="Times New Roman" pitchFamily="18" charset="0"/>
              </a:endParaRPr>
            </a:p>
          </p:txBody>
        </p:sp>
      </p:grpSp>
      <p:grpSp>
        <p:nvGrpSpPr>
          <p:cNvPr id="5" name="Group 12"/>
          <p:cNvGrpSpPr>
            <a:grpSpLocks/>
          </p:cNvGrpSpPr>
          <p:nvPr/>
        </p:nvGrpSpPr>
        <p:grpSpPr bwMode="auto">
          <a:xfrm>
            <a:off x="2438400" y="1490662"/>
            <a:ext cx="2032000" cy="1557338"/>
            <a:chOff x="1152" y="939"/>
            <a:chExt cx="960" cy="981"/>
          </a:xfrm>
        </p:grpSpPr>
        <p:cxnSp>
          <p:nvCxnSpPr>
            <p:cNvPr id="54311" name="AutoShape 13"/>
            <p:cNvCxnSpPr>
              <a:cxnSpLocks noChangeShapeType="1"/>
              <a:stCxn id="54317" idx="6"/>
            </p:cNvCxnSpPr>
            <p:nvPr/>
          </p:nvCxnSpPr>
          <p:spPr bwMode="auto">
            <a:xfrm flipV="1">
              <a:off x="1152" y="1340"/>
              <a:ext cx="960" cy="148"/>
            </a:xfrm>
            <a:prstGeom prst="bentConnector3">
              <a:avLst>
                <a:gd name="adj1" fmla="val 50000"/>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54312" name="Text Box 14"/>
            <p:cNvSpPr txBox="1">
              <a:spLocks noChangeArrowheads="1"/>
            </p:cNvSpPr>
            <p:nvPr/>
          </p:nvSpPr>
          <p:spPr bwMode="auto">
            <a:xfrm rot="16200000">
              <a:off x="1045" y="1321"/>
              <a:ext cx="981"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a:latin typeface="Times New Roman" pitchFamily="18" charset="0"/>
                </a:rPr>
                <a:t>Production</a:t>
              </a:r>
            </a:p>
          </p:txBody>
        </p:sp>
      </p:grpSp>
      <p:grpSp>
        <p:nvGrpSpPr>
          <p:cNvPr id="6" name="Group 15"/>
          <p:cNvGrpSpPr>
            <a:grpSpLocks/>
          </p:cNvGrpSpPr>
          <p:nvPr/>
        </p:nvGrpSpPr>
        <p:grpSpPr bwMode="auto">
          <a:xfrm>
            <a:off x="8229600" y="1524000"/>
            <a:ext cx="2336800" cy="1909763"/>
            <a:chOff x="3888" y="960"/>
            <a:chExt cx="1104" cy="1203"/>
          </a:xfrm>
        </p:grpSpPr>
        <p:sp>
          <p:nvSpPr>
            <p:cNvPr id="54309" name="Text Box 16"/>
            <p:cNvSpPr txBox="1">
              <a:spLocks noChangeArrowheads="1"/>
            </p:cNvSpPr>
            <p:nvPr/>
          </p:nvSpPr>
          <p:spPr bwMode="auto">
            <a:xfrm>
              <a:off x="3974" y="1872"/>
              <a:ext cx="67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Bookshop</a:t>
              </a:r>
              <a:endParaRPr lang="en-US" sz="2400">
                <a:latin typeface="Times New Roman" pitchFamily="18" charset="0"/>
              </a:endParaRPr>
            </a:p>
          </p:txBody>
        </p:sp>
        <p:graphicFrame>
          <p:nvGraphicFramePr>
            <p:cNvPr id="54310" name="Object 17"/>
            <p:cNvGraphicFramePr>
              <a:graphicFrameLocks noChangeAspect="1"/>
            </p:cNvGraphicFramePr>
            <p:nvPr/>
          </p:nvGraphicFramePr>
          <p:xfrm>
            <a:off x="3888" y="960"/>
            <a:ext cx="1104" cy="932"/>
          </p:xfrm>
          <a:graphic>
            <a:graphicData uri="http://schemas.openxmlformats.org/presentationml/2006/ole">
              <mc:AlternateContent xmlns:mc="http://schemas.openxmlformats.org/markup-compatibility/2006">
                <mc:Choice xmlns:v="urn:schemas-microsoft-com:vml" Requires="v">
                  <p:oleObj spid="_x0000_s1162" name="Clip" r:id="rId5" imgW="4086131" imgH="3447861" progId="MS_ClipArt_Gallery.5">
                    <p:embed/>
                  </p:oleObj>
                </mc:Choice>
                <mc:Fallback>
                  <p:oleObj name="Clip" r:id="rId5" imgW="4086131" imgH="3447861" progId="MS_ClipArt_Gallery.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8" y="960"/>
                          <a:ext cx="1104" cy="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18"/>
          <p:cNvGrpSpPr>
            <a:grpSpLocks/>
          </p:cNvGrpSpPr>
          <p:nvPr/>
        </p:nvGrpSpPr>
        <p:grpSpPr bwMode="auto">
          <a:xfrm>
            <a:off x="6570133" y="1550990"/>
            <a:ext cx="1659467" cy="1328738"/>
            <a:chOff x="3104" y="977"/>
            <a:chExt cx="784" cy="837"/>
          </a:xfrm>
        </p:grpSpPr>
        <p:sp>
          <p:nvSpPr>
            <p:cNvPr id="54307" name="Text Box 19"/>
            <p:cNvSpPr txBox="1">
              <a:spLocks noChangeArrowheads="1"/>
            </p:cNvSpPr>
            <p:nvPr/>
          </p:nvSpPr>
          <p:spPr bwMode="auto">
            <a:xfrm rot="16200000">
              <a:off x="3164" y="1287"/>
              <a:ext cx="837"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a:latin typeface="Times New Roman" pitchFamily="18" charset="0"/>
                </a:rPr>
                <a:t>Diffusion</a:t>
              </a:r>
            </a:p>
          </p:txBody>
        </p:sp>
        <p:cxnSp>
          <p:nvCxnSpPr>
            <p:cNvPr id="54308" name="AutoShape 20"/>
            <p:cNvCxnSpPr>
              <a:cxnSpLocks noChangeShapeType="1"/>
            </p:cNvCxnSpPr>
            <p:nvPr/>
          </p:nvCxnSpPr>
          <p:spPr bwMode="auto">
            <a:xfrm>
              <a:off x="3104" y="1340"/>
              <a:ext cx="784" cy="86"/>
            </a:xfrm>
            <a:prstGeom prst="bentConnector3">
              <a:avLst>
                <a:gd name="adj1" fmla="val 50000"/>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8" name="Group 21"/>
          <p:cNvGrpSpPr>
            <a:grpSpLocks/>
          </p:cNvGrpSpPr>
          <p:nvPr/>
        </p:nvGrpSpPr>
        <p:grpSpPr bwMode="auto">
          <a:xfrm>
            <a:off x="7854953" y="3709988"/>
            <a:ext cx="2652183" cy="1781174"/>
            <a:chOff x="3711" y="2337"/>
            <a:chExt cx="1253" cy="1122"/>
          </a:xfrm>
        </p:grpSpPr>
        <p:sp>
          <p:nvSpPr>
            <p:cNvPr id="54305" name="Text Box 22"/>
            <p:cNvSpPr txBox="1">
              <a:spLocks noChangeArrowheads="1"/>
            </p:cNvSpPr>
            <p:nvPr/>
          </p:nvSpPr>
          <p:spPr bwMode="auto">
            <a:xfrm>
              <a:off x="4441" y="3168"/>
              <a:ext cx="52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r>
                <a:rPr lang="fr-FR" sz="2400" dirty="0" smtClean="0">
                  <a:latin typeface="Times New Roman" pitchFamily="18" charset="0"/>
                </a:rPr>
                <a:t>Library</a:t>
              </a:r>
              <a:endParaRPr lang="fr-FR" sz="2400" dirty="0">
                <a:latin typeface="Times New Roman" pitchFamily="18" charset="0"/>
              </a:endParaRPr>
            </a:p>
          </p:txBody>
        </p:sp>
        <p:pic>
          <p:nvPicPr>
            <p:cNvPr id="54306" name="Picture 23" descr="BD05068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1" y="2337"/>
              <a:ext cx="849"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24"/>
          <p:cNvGrpSpPr>
            <a:grpSpLocks/>
          </p:cNvGrpSpPr>
          <p:nvPr/>
        </p:nvGrpSpPr>
        <p:grpSpPr bwMode="auto">
          <a:xfrm>
            <a:off x="203200" y="4876802"/>
            <a:ext cx="1828800" cy="1376363"/>
            <a:chOff x="96" y="3072"/>
            <a:chExt cx="864" cy="867"/>
          </a:xfrm>
          <a:solidFill>
            <a:srgbClr val="CCFF66"/>
          </a:solidFill>
        </p:grpSpPr>
        <p:sp>
          <p:nvSpPr>
            <p:cNvPr id="54303" name="AutoShape 25"/>
            <p:cNvSpPr>
              <a:spLocks noChangeArrowheads="1"/>
            </p:cNvSpPr>
            <p:nvPr/>
          </p:nvSpPr>
          <p:spPr bwMode="auto">
            <a:xfrm>
              <a:off x="96" y="3072"/>
              <a:ext cx="864" cy="576"/>
            </a:xfrm>
            <a:prstGeom prst="smileyFace">
              <a:avLst>
                <a:gd name="adj" fmla="val 4653"/>
              </a:avLst>
            </a:prstGeom>
            <a:grp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54304" name="Text Box 26"/>
            <p:cNvSpPr txBox="1">
              <a:spLocks noChangeArrowheads="1"/>
            </p:cNvSpPr>
            <p:nvPr/>
          </p:nvSpPr>
          <p:spPr bwMode="auto">
            <a:xfrm>
              <a:off x="96" y="3648"/>
              <a:ext cx="362" cy="291"/>
            </a:xfrm>
            <a:prstGeom prst="rect">
              <a:avLst/>
            </a:prstGeom>
            <a:grpFill/>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dirty="0" smtClean="0">
                  <a:solidFill>
                    <a:srgbClr val="000000"/>
                  </a:solidFill>
                  <a:latin typeface="Times New Roman" pitchFamily="18" charset="0"/>
                </a:rPr>
                <a:t>User</a:t>
              </a:r>
              <a:endParaRPr lang="fr-FR" sz="2400" dirty="0">
                <a:solidFill>
                  <a:srgbClr val="000000"/>
                </a:solidFill>
                <a:latin typeface="Times New Roman" pitchFamily="18" charset="0"/>
              </a:endParaRPr>
            </a:p>
          </p:txBody>
        </p:sp>
      </p:grpSp>
      <p:grpSp>
        <p:nvGrpSpPr>
          <p:cNvPr id="10" name="Group 27"/>
          <p:cNvGrpSpPr>
            <a:grpSpLocks/>
          </p:cNvGrpSpPr>
          <p:nvPr/>
        </p:nvGrpSpPr>
        <p:grpSpPr bwMode="auto">
          <a:xfrm>
            <a:off x="5359401" y="3416311"/>
            <a:ext cx="2495551" cy="1790703"/>
            <a:chOff x="2532" y="2152"/>
            <a:chExt cx="1179" cy="1128"/>
          </a:xfrm>
        </p:grpSpPr>
        <p:cxnSp>
          <p:nvCxnSpPr>
            <p:cNvPr id="54301" name="AutoShape 28"/>
            <p:cNvCxnSpPr>
              <a:cxnSpLocks noChangeShapeType="1"/>
            </p:cNvCxnSpPr>
            <p:nvPr/>
          </p:nvCxnSpPr>
          <p:spPr bwMode="auto">
            <a:xfrm rot="10800000">
              <a:off x="2532" y="2493"/>
              <a:ext cx="1179" cy="284"/>
            </a:xfrm>
            <a:prstGeom prst="bentConnector3">
              <a:avLst>
                <a:gd name="adj1" fmla="val 49958"/>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54302" name="Text Box 29"/>
            <p:cNvSpPr txBox="1">
              <a:spLocks noChangeArrowheads="1"/>
            </p:cNvSpPr>
            <p:nvPr/>
          </p:nvSpPr>
          <p:spPr bwMode="auto">
            <a:xfrm rot="16200000">
              <a:off x="2659" y="2607"/>
              <a:ext cx="1128"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dirty="0" smtClean="0">
                  <a:latin typeface="Times New Roman" pitchFamily="18" charset="0"/>
                </a:rPr>
                <a:t>Management</a:t>
              </a:r>
              <a:endParaRPr lang="fr-FR" sz="2400" i="1" dirty="0">
                <a:latin typeface="Times New Roman" pitchFamily="18" charset="0"/>
              </a:endParaRPr>
            </a:p>
          </p:txBody>
        </p:sp>
      </p:grpSp>
      <p:grpSp>
        <p:nvGrpSpPr>
          <p:cNvPr id="11" name="Group 30"/>
          <p:cNvGrpSpPr>
            <a:grpSpLocks/>
          </p:cNvGrpSpPr>
          <p:nvPr/>
        </p:nvGrpSpPr>
        <p:grpSpPr bwMode="auto">
          <a:xfrm>
            <a:off x="9651999" y="2263776"/>
            <a:ext cx="1797050" cy="2144713"/>
            <a:chOff x="4560" y="1426"/>
            <a:chExt cx="849" cy="1351"/>
          </a:xfrm>
        </p:grpSpPr>
        <p:cxnSp>
          <p:nvCxnSpPr>
            <p:cNvPr id="54299" name="AutoShape 31"/>
            <p:cNvCxnSpPr>
              <a:cxnSpLocks noChangeShapeType="1"/>
            </p:cNvCxnSpPr>
            <p:nvPr/>
          </p:nvCxnSpPr>
          <p:spPr bwMode="auto">
            <a:xfrm flipH="1">
              <a:off x="4560" y="1426"/>
              <a:ext cx="432" cy="1351"/>
            </a:xfrm>
            <a:prstGeom prst="bentConnector3">
              <a:avLst>
                <a:gd name="adj1" fmla="val -33333"/>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54300" name="Text Box 32"/>
            <p:cNvSpPr txBox="1">
              <a:spLocks noChangeArrowheads="1"/>
            </p:cNvSpPr>
            <p:nvPr/>
          </p:nvSpPr>
          <p:spPr bwMode="auto">
            <a:xfrm>
              <a:off x="4790" y="2186"/>
              <a:ext cx="61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i="1" smtClean="0">
                  <a:latin typeface="Times New Roman" pitchFamily="18" charset="0"/>
                </a:rPr>
                <a:t>Selection</a:t>
              </a:r>
              <a:endParaRPr lang="en-US" sz="2400" i="1">
                <a:latin typeface="Times New Roman" pitchFamily="18" charset="0"/>
              </a:endParaRPr>
            </a:p>
          </p:txBody>
        </p:sp>
      </p:grpSp>
      <p:grpSp>
        <p:nvGrpSpPr>
          <p:cNvPr id="14" name="Groupe 13"/>
          <p:cNvGrpSpPr/>
          <p:nvPr/>
        </p:nvGrpSpPr>
        <p:grpSpPr>
          <a:xfrm>
            <a:off x="4246032" y="1219200"/>
            <a:ext cx="6320368" cy="4267200"/>
            <a:chOff x="4246032" y="1219200"/>
            <a:chExt cx="6320368" cy="4267200"/>
          </a:xfrm>
        </p:grpSpPr>
        <p:sp>
          <p:nvSpPr>
            <p:cNvPr id="54297" name="Line 34"/>
            <p:cNvSpPr>
              <a:spLocks noChangeShapeType="1"/>
            </p:cNvSpPr>
            <p:nvPr/>
          </p:nvSpPr>
          <p:spPr bwMode="auto">
            <a:xfrm>
              <a:off x="4246032" y="1219200"/>
              <a:ext cx="6320367" cy="4267200"/>
            </a:xfrm>
            <a:prstGeom prst="line">
              <a:avLst/>
            </a:prstGeom>
            <a:noFill/>
            <a:ln w="1143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98" name="Line 35"/>
            <p:cNvSpPr>
              <a:spLocks noChangeShapeType="1"/>
            </p:cNvSpPr>
            <p:nvPr/>
          </p:nvSpPr>
          <p:spPr bwMode="auto">
            <a:xfrm flipH="1">
              <a:off x="5302250" y="1371600"/>
              <a:ext cx="5264150" cy="3962403"/>
            </a:xfrm>
            <a:prstGeom prst="line">
              <a:avLst/>
            </a:prstGeom>
            <a:noFill/>
            <a:ln w="114300">
              <a:solidFill>
                <a:srgbClr val="66FF33"/>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3" name="Group 36"/>
          <p:cNvGrpSpPr>
            <a:grpSpLocks/>
          </p:cNvGrpSpPr>
          <p:nvPr/>
        </p:nvGrpSpPr>
        <p:grpSpPr bwMode="auto">
          <a:xfrm>
            <a:off x="2032000" y="4410078"/>
            <a:ext cx="6722533" cy="1385888"/>
            <a:chOff x="960" y="2778"/>
            <a:chExt cx="3176" cy="873"/>
          </a:xfrm>
        </p:grpSpPr>
        <p:grpSp>
          <p:nvGrpSpPr>
            <p:cNvPr id="54293" name="Group 37"/>
            <p:cNvGrpSpPr>
              <a:grpSpLocks/>
            </p:cNvGrpSpPr>
            <p:nvPr/>
          </p:nvGrpSpPr>
          <p:grpSpPr bwMode="auto">
            <a:xfrm>
              <a:off x="960" y="2778"/>
              <a:ext cx="3176" cy="582"/>
              <a:chOff x="960" y="2778"/>
              <a:chExt cx="3176" cy="582"/>
            </a:xfrm>
          </p:grpSpPr>
          <p:cxnSp>
            <p:nvCxnSpPr>
              <p:cNvPr id="54295" name="AutoShape 38"/>
              <p:cNvCxnSpPr>
                <a:cxnSpLocks noChangeShapeType="1"/>
              </p:cNvCxnSpPr>
              <p:nvPr/>
            </p:nvCxnSpPr>
            <p:spPr bwMode="auto">
              <a:xfrm flipV="1">
                <a:off x="960" y="2778"/>
                <a:ext cx="1002" cy="582"/>
              </a:xfrm>
              <a:prstGeom prst="bentConnector2">
                <a:avLst/>
              </a:prstGeom>
              <a:noFill/>
              <a:ln w="5715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cxnSp>
            <p:nvCxnSpPr>
              <p:cNvPr id="54296" name="AutoShape 39"/>
              <p:cNvCxnSpPr>
                <a:cxnSpLocks noChangeShapeType="1"/>
                <a:stCxn id="54303" idx="6"/>
              </p:cNvCxnSpPr>
              <p:nvPr/>
            </p:nvCxnSpPr>
            <p:spPr bwMode="auto">
              <a:xfrm flipV="1">
                <a:off x="960" y="3216"/>
                <a:ext cx="3176" cy="144"/>
              </a:xfrm>
              <a:prstGeom prst="bentConnector2">
                <a:avLst/>
              </a:prstGeom>
              <a:noFill/>
              <a:ln w="5715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grpSp>
        <p:sp>
          <p:nvSpPr>
            <p:cNvPr id="54294" name="Text Box 40"/>
            <p:cNvSpPr txBox="1">
              <a:spLocks noChangeArrowheads="1"/>
            </p:cNvSpPr>
            <p:nvPr/>
          </p:nvSpPr>
          <p:spPr bwMode="auto">
            <a:xfrm>
              <a:off x="2006" y="3360"/>
              <a:ext cx="4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Access</a:t>
              </a:r>
              <a:endParaRPr lang="en-US" sz="2400">
                <a:latin typeface="Times New Roman" pitchFamily="18" charset="0"/>
              </a:endParaRPr>
            </a:p>
          </p:txBody>
        </p:sp>
      </p:grpSp>
      <p:grpSp>
        <p:nvGrpSpPr>
          <p:cNvPr id="15" name="Group 41"/>
          <p:cNvGrpSpPr>
            <a:grpSpLocks/>
          </p:cNvGrpSpPr>
          <p:nvPr/>
        </p:nvGrpSpPr>
        <p:grpSpPr bwMode="auto">
          <a:xfrm>
            <a:off x="791634" y="2819400"/>
            <a:ext cx="2154767" cy="2057400"/>
            <a:chOff x="374" y="1776"/>
            <a:chExt cx="1018" cy="1296"/>
          </a:xfrm>
        </p:grpSpPr>
        <p:grpSp>
          <p:nvGrpSpPr>
            <p:cNvPr id="54289" name="Group 42"/>
            <p:cNvGrpSpPr>
              <a:grpSpLocks/>
            </p:cNvGrpSpPr>
            <p:nvPr/>
          </p:nvGrpSpPr>
          <p:grpSpPr bwMode="auto">
            <a:xfrm>
              <a:off x="528" y="1776"/>
              <a:ext cx="864" cy="1296"/>
              <a:chOff x="528" y="1776"/>
              <a:chExt cx="864" cy="1296"/>
            </a:xfrm>
          </p:grpSpPr>
          <p:cxnSp>
            <p:nvCxnSpPr>
              <p:cNvPr id="54291" name="AutoShape 43"/>
              <p:cNvCxnSpPr>
                <a:cxnSpLocks noChangeShapeType="1"/>
                <a:stCxn id="54317" idx="4"/>
                <a:endCxn id="54313" idx="3"/>
              </p:cNvCxnSpPr>
              <p:nvPr/>
            </p:nvCxnSpPr>
            <p:spPr bwMode="auto">
              <a:xfrm rot="16200000" flipH="1">
                <a:off x="697" y="1799"/>
                <a:ext cx="717" cy="672"/>
              </a:xfrm>
              <a:prstGeom prst="curvedConnector2">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cxnSp>
          <p:cxnSp>
            <p:nvCxnSpPr>
              <p:cNvPr id="54292" name="AutoShape 44"/>
              <p:cNvCxnSpPr>
                <a:cxnSpLocks noChangeShapeType="1"/>
                <a:stCxn id="54303" idx="0"/>
                <a:endCxn id="54313" idx="3"/>
              </p:cNvCxnSpPr>
              <p:nvPr/>
            </p:nvCxnSpPr>
            <p:spPr bwMode="auto">
              <a:xfrm rot="-5400000">
                <a:off x="670" y="2351"/>
                <a:ext cx="579" cy="864"/>
              </a:xfrm>
              <a:prstGeom prst="curvedConnector2">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cxnSp>
        </p:grpSp>
        <p:sp>
          <p:nvSpPr>
            <p:cNvPr id="54290" name="Text Box 45"/>
            <p:cNvSpPr txBox="1">
              <a:spLocks noChangeArrowheads="1"/>
            </p:cNvSpPr>
            <p:nvPr/>
          </p:nvSpPr>
          <p:spPr bwMode="auto">
            <a:xfrm>
              <a:off x="374" y="2282"/>
              <a:ext cx="4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Access</a:t>
              </a:r>
              <a:endParaRPr lang="en-US" sz="2400">
                <a:latin typeface="Times New Roman" pitchFamily="18" charset="0"/>
              </a:endParaRPr>
            </a:p>
          </p:txBody>
        </p:sp>
      </p:grpSp>
    </p:spTree>
    <p:extLst>
      <p:ext uri="{BB962C8B-B14F-4D97-AF65-F5344CB8AC3E}">
        <p14:creationId xmlns:p14="http://schemas.microsoft.com/office/powerpoint/2010/main" val="374087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ppt_w/2"/>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7" presetClass="entr" presetSubtype="8"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ppt_x</p:attrName>
                                        </p:attrNameLst>
                                      </p:cBhvr>
                                      <p:tavLst>
                                        <p:tav tm="0">
                                          <p:val>
                                            <p:strVal val="#ppt_x-#ppt_w/2"/>
                                          </p:val>
                                        </p:tav>
                                        <p:tav tm="100000">
                                          <p:val>
                                            <p:strVal val="#ppt_x"/>
                                          </p:val>
                                        </p:tav>
                                      </p:tavLst>
                                    </p:anim>
                                    <p:anim calcmode="lin" valueType="num">
                                      <p:cBhvr>
                                        <p:cTn id="34" dur="500" fill="hold"/>
                                        <p:tgtEl>
                                          <p:spTgt spid="7"/>
                                        </p:tgtEl>
                                        <p:attrNameLst>
                                          <p:attrName>ppt_y</p:attrName>
                                        </p:attrNameLst>
                                      </p:cBhvr>
                                      <p:tavLst>
                                        <p:tav tm="0">
                                          <p:val>
                                            <p:strVal val="#ppt_y"/>
                                          </p:val>
                                        </p:tav>
                                        <p:tav tm="100000">
                                          <p:val>
                                            <p:strVal val="#ppt_y"/>
                                          </p:val>
                                        </p:tav>
                                      </p:tavLst>
                                    </p:anim>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7" presetClass="entr" presetSubtype="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ppt_h/2"/>
                                          </p:val>
                                        </p:tav>
                                        <p:tav tm="100000">
                                          <p:val>
                                            <p:strVal val="#ppt_y"/>
                                          </p:val>
                                        </p:tav>
                                      </p:tavLst>
                                    </p:anim>
                                    <p:anim calcmode="lin" valueType="num">
                                      <p:cBhvr>
                                        <p:cTn id="49" dur="500" fill="hold"/>
                                        <p:tgtEl>
                                          <p:spTgt spid="11"/>
                                        </p:tgtEl>
                                        <p:attrNameLst>
                                          <p:attrName>ppt_w</p:attrName>
                                        </p:attrNameLst>
                                      </p:cBhvr>
                                      <p:tavLst>
                                        <p:tav tm="0">
                                          <p:val>
                                            <p:strVal val="#ppt_w"/>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17" presetClass="entr" presetSubtype="2"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ppt_w/2"/>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8" fill="hold" nodeType="click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fill="hold"/>
                                        <p:tgtEl>
                                          <p:spTgt spid="9"/>
                                        </p:tgtEl>
                                        <p:attrNameLst>
                                          <p:attrName>ppt_x</p:attrName>
                                        </p:attrNameLst>
                                      </p:cBhvr>
                                      <p:tavLst>
                                        <p:tav tm="0">
                                          <p:val>
                                            <p:strVal val="0-#ppt_w/2"/>
                                          </p:val>
                                        </p:tav>
                                        <p:tav tm="100000">
                                          <p:val>
                                            <p:strVal val="#ppt_x"/>
                                          </p:val>
                                        </p:tav>
                                      </p:tavLst>
                                    </p:anim>
                                    <p:anim calcmode="lin" valueType="num">
                                      <p:cBhvr additive="base">
                                        <p:cTn id="7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17" presetClass="entr" presetSubtype="8"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ppt_x</p:attrName>
                                        </p:attrNameLst>
                                      </p:cBhvr>
                                      <p:tavLst>
                                        <p:tav tm="0">
                                          <p:val>
                                            <p:strVal val="#ppt_x-#ppt_w/2"/>
                                          </p:val>
                                        </p:tav>
                                        <p:tav tm="100000">
                                          <p:val>
                                            <p:strVal val="#ppt_x"/>
                                          </p:val>
                                        </p:tav>
                                      </p:tavLst>
                                    </p:anim>
                                    <p:anim calcmode="lin" valueType="num">
                                      <p:cBhvr>
                                        <p:cTn id="76" dur="500" fill="hold"/>
                                        <p:tgtEl>
                                          <p:spTgt spid="13"/>
                                        </p:tgtEl>
                                        <p:attrNameLst>
                                          <p:attrName>ppt_y</p:attrName>
                                        </p:attrNameLst>
                                      </p:cBhvr>
                                      <p:tavLst>
                                        <p:tav tm="0">
                                          <p:val>
                                            <p:strVal val="#ppt_y"/>
                                          </p:val>
                                        </p:tav>
                                        <p:tav tm="100000">
                                          <p:val>
                                            <p:strVal val="#ppt_y"/>
                                          </p:val>
                                        </p:tav>
                                      </p:tavLst>
                                    </p:anim>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79" fill="hold" nodeType="clickPar">
                      <p:stCondLst>
                        <p:cond delay="indefinite"/>
                      </p:stCondLst>
                      <p:childTnLst>
                        <p:par>
                          <p:cTn id="80" fill="hold" nodeType="withGroup">
                            <p:stCondLst>
                              <p:cond delay="0"/>
                            </p:stCondLst>
                            <p:childTnLst>
                              <p:par>
                                <p:cTn id="81" presetID="17" presetClass="entr" presetSubtype="8" fill="hold" nodeType="click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p:cTn id="83" dur="500" fill="hold"/>
                                        <p:tgtEl>
                                          <p:spTgt spid="15"/>
                                        </p:tgtEl>
                                        <p:attrNameLst>
                                          <p:attrName>ppt_x</p:attrName>
                                        </p:attrNameLst>
                                      </p:cBhvr>
                                      <p:tavLst>
                                        <p:tav tm="0">
                                          <p:val>
                                            <p:strVal val="#ppt_x-#ppt_w/2"/>
                                          </p:val>
                                        </p:tav>
                                        <p:tav tm="100000">
                                          <p:val>
                                            <p:strVal val="#ppt_x"/>
                                          </p:val>
                                        </p:tav>
                                      </p:tavLst>
                                    </p:anim>
                                    <p:anim calcmode="lin" valueType="num">
                                      <p:cBhvr>
                                        <p:cTn id="84" dur="500" fill="hold"/>
                                        <p:tgtEl>
                                          <p:spTgt spid="15"/>
                                        </p:tgtEl>
                                        <p:attrNameLst>
                                          <p:attrName>ppt_y</p:attrName>
                                        </p:attrNameLst>
                                      </p:cBhvr>
                                      <p:tavLst>
                                        <p:tav tm="0">
                                          <p:val>
                                            <p:strVal val="#ppt_y"/>
                                          </p:val>
                                        </p:tav>
                                        <p:tav tm="100000">
                                          <p:val>
                                            <p:strVal val="#ppt_y"/>
                                          </p:val>
                                        </p:tav>
                                      </p:tavLst>
                                    </p:anim>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6" presetClass="entr" presetSubtype="16"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circle(in)">
                                      <p:cBhvr>
                                        <p:cTn id="9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Espace réservé du numéro de diapositive 3"/>
          <p:cNvSpPr>
            <a:spLocks noGrp="1"/>
          </p:cNvSpPr>
          <p:nvPr>
            <p:ph type="sldNum" sz="quarter" idx="12"/>
          </p:nvPr>
        </p:nvSpPr>
        <p:spPr/>
        <p:txBody>
          <a:bodyPr/>
          <a:lstStyle/>
          <a:p>
            <a:pPr>
              <a:defRPr/>
            </a:pPr>
            <a:fld id="{5D7D230A-DE13-4267-82EA-D0A075CC3D29}" type="slidenum">
              <a:rPr lang="fr-FR"/>
              <a:pPr>
                <a:defRPr/>
              </a:pPr>
              <a:t>8</a:t>
            </a:fld>
            <a:endParaRPr lang="fr-FR"/>
          </a:p>
        </p:txBody>
      </p:sp>
      <p:sp>
        <p:nvSpPr>
          <p:cNvPr id="119810" name="Rectangle 2"/>
          <p:cNvSpPr>
            <a:spLocks noGrp="1" noChangeArrowheads="1"/>
          </p:cNvSpPr>
          <p:nvPr>
            <p:ph type="title" idx="4294967295"/>
          </p:nvPr>
        </p:nvSpPr>
        <p:spPr>
          <a:xfrm>
            <a:off x="609600" y="277813"/>
            <a:ext cx="10972800" cy="760412"/>
          </a:xfrm>
        </p:spPr>
        <p:txBody>
          <a:bodyPr>
            <a:normAutofit fontScale="90000"/>
          </a:bodyPr>
          <a:lstStyle/>
          <a:p>
            <a:pPr eaLnBrk="1" hangingPunct="1">
              <a:defRPr/>
            </a:pPr>
            <a:r>
              <a:rPr lang="en-US" sz="3200" dirty="0" smtClean="0"/>
              <a:t>Production and distribution of </a:t>
            </a:r>
            <a:r>
              <a:rPr lang="en-US" sz="3200" b="1" dirty="0" smtClean="0">
                <a:solidFill>
                  <a:srgbClr val="FF3300"/>
                </a:solidFill>
              </a:rPr>
              <a:t>Videos</a:t>
            </a:r>
            <a:br>
              <a:rPr lang="en-US" sz="3200" b="1" dirty="0" smtClean="0">
                <a:solidFill>
                  <a:srgbClr val="FF3300"/>
                </a:solidFill>
              </a:rPr>
            </a:br>
            <a:r>
              <a:rPr lang="en-US" sz="3200" b="1" i="1" dirty="0" smtClean="0">
                <a:solidFill>
                  <a:srgbClr val="FF3300"/>
                </a:solidFill>
              </a:rPr>
              <a:t>(films, documentary, events, etc.)</a:t>
            </a:r>
          </a:p>
        </p:txBody>
      </p:sp>
      <p:grpSp>
        <p:nvGrpSpPr>
          <p:cNvPr id="2" name="Group 3"/>
          <p:cNvGrpSpPr>
            <a:grpSpLocks/>
          </p:cNvGrpSpPr>
          <p:nvPr/>
        </p:nvGrpSpPr>
        <p:grpSpPr bwMode="auto">
          <a:xfrm>
            <a:off x="609600" y="1447800"/>
            <a:ext cx="1828800" cy="1371600"/>
            <a:chOff x="288" y="912"/>
            <a:chExt cx="864" cy="864"/>
          </a:xfrm>
          <a:solidFill>
            <a:srgbClr val="92D050"/>
          </a:solidFill>
        </p:grpSpPr>
        <p:sp>
          <p:nvSpPr>
            <p:cNvPr id="55342" name="AutoShape 4"/>
            <p:cNvSpPr>
              <a:spLocks noChangeArrowheads="1"/>
            </p:cNvSpPr>
            <p:nvPr/>
          </p:nvSpPr>
          <p:spPr bwMode="auto">
            <a:xfrm>
              <a:off x="288" y="1200"/>
              <a:ext cx="864" cy="576"/>
            </a:xfrm>
            <a:prstGeom prst="smileyFace">
              <a:avLst>
                <a:gd name="adj" fmla="val 4653"/>
              </a:avLst>
            </a:prstGeom>
            <a:grp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en-US"/>
            </a:p>
          </p:txBody>
        </p:sp>
        <p:sp>
          <p:nvSpPr>
            <p:cNvPr id="55343" name="Text Box 5"/>
            <p:cNvSpPr txBox="1">
              <a:spLocks noChangeArrowheads="1"/>
            </p:cNvSpPr>
            <p:nvPr/>
          </p:nvSpPr>
          <p:spPr bwMode="auto">
            <a:xfrm>
              <a:off x="374" y="912"/>
              <a:ext cx="499" cy="291"/>
            </a:xfrm>
            <a:prstGeom prst="rect">
              <a:avLst/>
            </a:prstGeom>
            <a:grpFill/>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solidFill>
                    <a:srgbClr val="000000"/>
                  </a:solidFill>
                  <a:latin typeface="Times New Roman" pitchFamily="18" charset="0"/>
                </a:rPr>
                <a:t>Author</a:t>
              </a:r>
              <a:endParaRPr lang="en-US" sz="2400">
                <a:solidFill>
                  <a:srgbClr val="000000"/>
                </a:solidFill>
                <a:latin typeface="Times New Roman" pitchFamily="18" charset="0"/>
              </a:endParaRPr>
            </a:p>
          </p:txBody>
        </p:sp>
      </p:grpSp>
      <p:grpSp>
        <p:nvGrpSpPr>
          <p:cNvPr id="3" name="Group 6"/>
          <p:cNvGrpSpPr>
            <a:grpSpLocks/>
          </p:cNvGrpSpPr>
          <p:nvPr/>
        </p:nvGrpSpPr>
        <p:grpSpPr bwMode="auto">
          <a:xfrm>
            <a:off x="4470399" y="1295400"/>
            <a:ext cx="2099733" cy="1909763"/>
            <a:chOff x="2112" y="816"/>
            <a:chExt cx="992" cy="1203"/>
          </a:xfrm>
        </p:grpSpPr>
        <p:pic>
          <p:nvPicPr>
            <p:cNvPr id="55340" name="Picture 7" descr="BS00508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12" y="816"/>
              <a:ext cx="992"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41" name="Text Box 8"/>
            <p:cNvSpPr txBox="1">
              <a:spLocks noChangeArrowheads="1"/>
            </p:cNvSpPr>
            <p:nvPr/>
          </p:nvSpPr>
          <p:spPr bwMode="auto">
            <a:xfrm>
              <a:off x="2150" y="1728"/>
              <a:ext cx="6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dirty="0" smtClean="0">
                  <a:latin typeface="Times New Roman" pitchFamily="18" charset="0"/>
                </a:rPr>
                <a:t>Producer</a:t>
              </a:r>
              <a:endParaRPr lang="fr-FR" sz="2400" dirty="0">
                <a:latin typeface="Times New Roman" pitchFamily="18" charset="0"/>
              </a:endParaRPr>
            </a:p>
          </p:txBody>
        </p:sp>
      </p:grpSp>
      <p:grpSp>
        <p:nvGrpSpPr>
          <p:cNvPr id="4" name="Group 9"/>
          <p:cNvGrpSpPr>
            <a:grpSpLocks/>
          </p:cNvGrpSpPr>
          <p:nvPr/>
        </p:nvGrpSpPr>
        <p:grpSpPr bwMode="auto">
          <a:xfrm>
            <a:off x="2853267" y="3505202"/>
            <a:ext cx="2506134" cy="1443038"/>
            <a:chOff x="1348" y="2208"/>
            <a:chExt cx="1184" cy="909"/>
          </a:xfrm>
        </p:grpSpPr>
        <p:sp>
          <p:nvSpPr>
            <p:cNvPr id="55338" name="cddrive"/>
            <p:cNvSpPr>
              <a:spLocks noEditPoints="1" noChangeArrowheads="1"/>
            </p:cNvSpPr>
            <p:nvPr/>
          </p:nvSpPr>
          <p:spPr bwMode="auto">
            <a:xfrm>
              <a:off x="1392" y="2208"/>
              <a:ext cx="1140" cy="57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682 w 21600"/>
                <a:gd name="T13" fmla="*/ 23078 h 21600"/>
                <a:gd name="T14" fmla="*/ 21013 w 21600"/>
                <a:gd name="T15" fmla="*/ 30505 h 21600"/>
              </a:gdLst>
              <a:ahLst/>
              <a:cxnLst>
                <a:cxn ang="T8">
                  <a:pos x="T0" y="T1"/>
                </a:cxn>
                <a:cxn ang="T9">
                  <a:pos x="T2" y="T3"/>
                </a:cxn>
                <a:cxn ang="T10">
                  <a:pos x="T4" y="T5"/>
                </a:cxn>
                <a:cxn ang="T11">
                  <a:pos x="T6" y="T7"/>
                </a:cxn>
              </a:cxnLst>
              <a:rect l="T12" t="T13" r="T14" b="T15"/>
              <a:pathLst>
                <a:path w="21600" h="21600" extrusionOk="0">
                  <a:moveTo>
                    <a:pt x="2563" y="12259"/>
                  </a:moveTo>
                  <a:lnTo>
                    <a:pt x="2563" y="12843"/>
                  </a:lnTo>
                  <a:lnTo>
                    <a:pt x="2746" y="13427"/>
                  </a:lnTo>
                  <a:lnTo>
                    <a:pt x="2929" y="14303"/>
                  </a:lnTo>
                  <a:lnTo>
                    <a:pt x="3112" y="14886"/>
                  </a:lnTo>
                  <a:lnTo>
                    <a:pt x="3478" y="15470"/>
                  </a:lnTo>
                  <a:lnTo>
                    <a:pt x="3844" y="16054"/>
                  </a:lnTo>
                  <a:lnTo>
                    <a:pt x="4393" y="16638"/>
                  </a:lnTo>
                  <a:lnTo>
                    <a:pt x="4942" y="17222"/>
                  </a:lnTo>
                  <a:lnTo>
                    <a:pt x="5492" y="17514"/>
                  </a:lnTo>
                  <a:lnTo>
                    <a:pt x="6224" y="18097"/>
                  </a:lnTo>
                  <a:lnTo>
                    <a:pt x="6773" y="18389"/>
                  </a:lnTo>
                  <a:lnTo>
                    <a:pt x="7505" y="18681"/>
                  </a:lnTo>
                  <a:lnTo>
                    <a:pt x="8237" y="18973"/>
                  </a:lnTo>
                  <a:lnTo>
                    <a:pt x="9153" y="18973"/>
                  </a:lnTo>
                  <a:lnTo>
                    <a:pt x="9885" y="19265"/>
                  </a:lnTo>
                  <a:lnTo>
                    <a:pt x="10800" y="19265"/>
                  </a:lnTo>
                  <a:lnTo>
                    <a:pt x="11532" y="19265"/>
                  </a:lnTo>
                  <a:lnTo>
                    <a:pt x="12447" y="18973"/>
                  </a:lnTo>
                  <a:lnTo>
                    <a:pt x="13180" y="18973"/>
                  </a:lnTo>
                  <a:lnTo>
                    <a:pt x="13912" y="18681"/>
                  </a:lnTo>
                  <a:lnTo>
                    <a:pt x="14644" y="18389"/>
                  </a:lnTo>
                  <a:lnTo>
                    <a:pt x="15376" y="18097"/>
                  </a:lnTo>
                  <a:lnTo>
                    <a:pt x="16108" y="17514"/>
                  </a:lnTo>
                  <a:lnTo>
                    <a:pt x="16658" y="17222"/>
                  </a:lnTo>
                  <a:lnTo>
                    <a:pt x="17207" y="16638"/>
                  </a:lnTo>
                  <a:lnTo>
                    <a:pt x="17573" y="16054"/>
                  </a:lnTo>
                  <a:lnTo>
                    <a:pt x="18122" y="15470"/>
                  </a:lnTo>
                  <a:lnTo>
                    <a:pt x="18305" y="14886"/>
                  </a:lnTo>
                  <a:lnTo>
                    <a:pt x="18671" y="14303"/>
                  </a:lnTo>
                  <a:lnTo>
                    <a:pt x="18854" y="13427"/>
                  </a:lnTo>
                  <a:lnTo>
                    <a:pt x="19037" y="12843"/>
                  </a:lnTo>
                  <a:lnTo>
                    <a:pt x="19037" y="12259"/>
                  </a:lnTo>
                  <a:lnTo>
                    <a:pt x="2563" y="12259"/>
                  </a:lnTo>
                  <a:close/>
                </a:path>
                <a:path w="21600" h="21600" extrusionOk="0">
                  <a:moveTo>
                    <a:pt x="2563" y="12259"/>
                  </a:moveTo>
                  <a:lnTo>
                    <a:pt x="9153" y="12259"/>
                  </a:lnTo>
                  <a:lnTo>
                    <a:pt x="9153" y="12551"/>
                  </a:lnTo>
                  <a:lnTo>
                    <a:pt x="9336" y="12843"/>
                  </a:lnTo>
                  <a:lnTo>
                    <a:pt x="9519" y="13135"/>
                  </a:lnTo>
                  <a:lnTo>
                    <a:pt x="9702" y="13135"/>
                  </a:lnTo>
                  <a:lnTo>
                    <a:pt x="9885" y="13427"/>
                  </a:lnTo>
                  <a:lnTo>
                    <a:pt x="10068" y="13719"/>
                  </a:lnTo>
                  <a:lnTo>
                    <a:pt x="10434" y="13719"/>
                  </a:lnTo>
                  <a:lnTo>
                    <a:pt x="10800" y="13719"/>
                  </a:lnTo>
                  <a:lnTo>
                    <a:pt x="10983" y="13719"/>
                  </a:lnTo>
                  <a:lnTo>
                    <a:pt x="11349" y="13719"/>
                  </a:lnTo>
                  <a:lnTo>
                    <a:pt x="11715" y="13427"/>
                  </a:lnTo>
                  <a:lnTo>
                    <a:pt x="11898" y="13135"/>
                  </a:lnTo>
                  <a:lnTo>
                    <a:pt x="12081" y="13135"/>
                  </a:lnTo>
                  <a:lnTo>
                    <a:pt x="12264" y="12843"/>
                  </a:lnTo>
                  <a:lnTo>
                    <a:pt x="12264" y="12551"/>
                  </a:lnTo>
                  <a:lnTo>
                    <a:pt x="12264" y="12259"/>
                  </a:lnTo>
                  <a:lnTo>
                    <a:pt x="9153" y="12259"/>
                  </a:lnTo>
                  <a:lnTo>
                    <a:pt x="2563" y="12259"/>
                  </a:lnTo>
                  <a:close/>
                </a:path>
                <a:path w="21600" h="21600" extrusionOk="0">
                  <a:moveTo>
                    <a:pt x="21600" y="7589"/>
                  </a:moveTo>
                  <a:lnTo>
                    <a:pt x="17756" y="0"/>
                  </a:lnTo>
                  <a:lnTo>
                    <a:pt x="10800" y="0"/>
                  </a:lnTo>
                  <a:lnTo>
                    <a:pt x="3844" y="0"/>
                  </a:lnTo>
                  <a:lnTo>
                    <a:pt x="0" y="7589"/>
                  </a:lnTo>
                  <a:lnTo>
                    <a:pt x="0" y="10800"/>
                  </a:lnTo>
                  <a:lnTo>
                    <a:pt x="0" y="18097"/>
                  </a:lnTo>
                  <a:lnTo>
                    <a:pt x="1464" y="18097"/>
                  </a:lnTo>
                  <a:lnTo>
                    <a:pt x="1464" y="21600"/>
                  </a:lnTo>
                  <a:lnTo>
                    <a:pt x="10800" y="21600"/>
                  </a:lnTo>
                  <a:lnTo>
                    <a:pt x="19953" y="21600"/>
                  </a:lnTo>
                  <a:lnTo>
                    <a:pt x="19953" y="18097"/>
                  </a:lnTo>
                  <a:lnTo>
                    <a:pt x="21600" y="18097"/>
                  </a:lnTo>
                  <a:lnTo>
                    <a:pt x="21600" y="11092"/>
                  </a:lnTo>
                  <a:lnTo>
                    <a:pt x="21600" y="7589"/>
                  </a:lnTo>
                </a:path>
                <a:path w="21600" h="21600" extrusionOk="0">
                  <a:moveTo>
                    <a:pt x="1647" y="18097"/>
                  </a:moveTo>
                  <a:lnTo>
                    <a:pt x="6407" y="18097"/>
                  </a:lnTo>
                  <a:moveTo>
                    <a:pt x="19953" y="18097"/>
                  </a:moveTo>
                  <a:lnTo>
                    <a:pt x="15010" y="18097"/>
                  </a:lnTo>
                  <a:moveTo>
                    <a:pt x="0" y="7589"/>
                  </a:moveTo>
                  <a:lnTo>
                    <a:pt x="21417" y="7589"/>
                  </a:lnTo>
                  <a:lnTo>
                    <a:pt x="21600" y="7589"/>
                  </a:lnTo>
                </a:path>
              </a:pathLst>
            </a:custGeom>
            <a:ln>
              <a:headEnd/>
              <a:tailEnd/>
            </a:ln>
          </p:spPr>
          <p:style>
            <a:lnRef idx="3">
              <a:schemeClr val="lt1"/>
            </a:lnRef>
            <a:fillRef idx="1">
              <a:schemeClr val="accent6"/>
            </a:fillRef>
            <a:effectRef idx="1">
              <a:schemeClr val="accent6"/>
            </a:effectRef>
            <a:fontRef idx="minor">
              <a:schemeClr val="lt1"/>
            </a:fontRef>
          </p:style>
          <p:txBody>
            <a:bodyPr/>
            <a:lstStyle/>
            <a:p>
              <a:endParaRPr lang="fr-FR"/>
            </a:p>
          </p:txBody>
        </p:sp>
        <p:sp>
          <p:nvSpPr>
            <p:cNvPr id="55339" name="Text Box 11"/>
            <p:cNvSpPr txBox="1">
              <a:spLocks noChangeArrowheads="1"/>
            </p:cNvSpPr>
            <p:nvPr/>
          </p:nvSpPr>
          <p:spPr bwMode="auto">
            <a:xfrm>
              <a:off x="1348" y="2826"/>
              <a:ext cx="926" cy="291"/>
            </a:xfrm>
            <a:prstGeom prst="rect">
              <a:avLst/>
            </a:prstGeom>
            <a:ln/>
            <a:extLst/>
          </p:spPr>
          <p:style>
            <a:lnRef idx="3">
              <a:schemeClr val="lt1"/>
            </a:lnRef>
            <a:fillRef idx="1">
              <a:schemeClr val="accent6"/>
            </a:fillRef>
            <a:effectRef idx="1">
              <a:schemeClr val="accent6"/>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Cinematheque</a:t>
              </a:r>
              <a:endParaRPr lang="en-US" sz="2400">
                <a:latin typeface="Times New Roman" pitchFamily="18" charset="0"/>
              </a:endParaRPr>
            </a:p>
          </p:txBody>
        </p:sp>
      </p:grpSp>
      <p:grpSp>
        <p:nvGrpSpPr>
          <p:cNvPr id="5" name="Group 12"/>
          <p:cNvGrpSpPr>
            <a:grpSpLocks/>
          </p:cNvGrpSpPr>
          <p:nvPr/>
        </p:nvGrpSpPr>
        <p:grpSpPr bwMode="auto">
          <a:xfrm>
            <a:off x="2438400" y="1490662"/>
            <a:ext cx="2032000" cy="1557338"/>
            <a:chOff x="1152" y="939"/>
            <a:chExt cx="960" cy="981"/>
          </a:xfrm>
        </p:grpSpPr>
        <p:cxnSp>
          <p:nvCxnSpPr>
            <p:cNvPr id="55336" name="AutoShape 13"/>
            <p:cNvCxnSpPr>
              <a:cxnSpLocks noChangeShapeType="1"/>
              <a:stCxn id="55342" idx="6"/>
            </p:cNvCxnSpPr>
            <p:nvPr/>
          </p:nvCxnSpPr>
          <p:spPr bwMode="auto">
            <a:xfrm flipV="1">
              <a:off x="1152" y="1340"/>
              <a:ext cx="960" cy="148"/>
            </a:xfrm>
            <a:prstGeom prst="bentConnector3">
              <a:avLst>
                <a:gd name="adj1" fmla="val 50000"/>
              </a:avLst>
            </a:prstGeom>
            <a:noFill/>
            <a:ln w="57150">
              <a:solidFill>
                <a:schemeClr val="tx1"/>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55337" name="Text Box 14"/>
            <p:cNvSpPr txBox="1">
              <a:spLocks noChangeArrowheads="1"/>
            </p:cNvSpPr>
            <p:nvPr/>
          </p:nvSpPr>
          <p:spPr bwMode="auto">
            <a:xfrm rot="16200000">
              <a:off x="1045" y="1321"/>
              <a:ext cx="981"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a:latin typeface="Times New Roman" pitchFamily="18" charset="0"/>
                </a:rPr>
                <a:t>Production</a:t>
              </a:r>
            </a:p>
          </p:txBody>
        </p:sp>
      </p:grpSp>
      <p:grpSp>
        <p:nvGrpSpPr>
          <p:cNvPr id="6" name="Group 15"/>
          <p:cNvGrpSpPr>
            <a:grpSpLocks/>
          </p:cNvGrpSpPr>
          <p:nvPr/>
        </p:nvGrpSpPr>
        <p:grpSpPr bwMode="auto">
          <a:xfrm>
            <a:off x="8229599" y="1524000"/>
            <a:ext cx="2336800" cy="1909763"/>
            <a:chOff x="3888" y="960"/>
            <a:chExt cx="1104" cy="1203"/>
          </a:xfrm>
        </p:grpSpPr>
        <p:sp>
          <p:nvSpPr>
            <p:cNvPr id="55334" name="Text Box 16"/>
            <p:cNvSpPr txBox="1">
              <a:spLocks noChangeArrowheads="1"/>
            </p:cNvSpPr>
            <p:nvPr/>
          </p:nvSpPr>
          <p:spPr bwMode="auto">
            <a:xfrm>
              <a:off x="3974" y="1872"/>
              <a:ext cx="72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Distributor</a:t>
              </a:r>
              <a:endParaRPr lang="en-US" sz="2400">
                <a:latin typeface="Times New Roman" pitchFamily="18" charset="0"/>
              </a:endParaRPr>
            </a:p>
          </p:txBody>
        </p:sp>
        <p:graphicFrame>
          <p:nvGraphicFramePr>
            <p:cNvPr id="55335" name="Object 17"/>
            <p:cNvGraphicFramePr>
              <a:graphicFrameLocks noChangeAspect="1"/>
            </p:cNvGraphicFramePr>
            <p:nvPr/>
          </p:nvGraphicFramePr>
          <p:xfrm>
            <a:off x="3888" y="960"/>
            <a:ext cx="1104" cy="932"/>
          </p:xfrm>
          <a:graphic>
            <a:graphicData uri="http://schemas.openxmlformats.org/presentationml/2006/ole">
              <mc:AlternateContent xmlns:mc="http://schemas.openxmlformats.org/markup-compatibility/2006">
                <mc:Choice xmlns:v="urn:schemas-microsoft-com:vml" Requires="v">
                  <p:oleObj spid="_x0000_s2186" name="Clip" r:id="rId5" imgW="4086131" imgH="3447861" progId="MS_ClipArt_Gallery.5">
                    <p:embed/>
                  </p:oleObj>
                </mc:Choice>
                <mc:Fallback>
                  <p:oleObj name="Clip" r:id="rId5" imgW="4086131" imgH="3447861" progId="MS_ClipArt_Gallery.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8" y="960"/>
                          <a:ext cx="1104" cy="9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18"/>
          <p:cNvGrpSpPr>
            <a:grpSpLocks/>
          </p:cNvGrpSpPr>
          <p:nvPr/>
        </p:nvGrpSpPr>
        <p:grpSpPr bwMode="auto">
          <a:xfrm>
            <a:off x="6570133" y="1550990"/>
            <a:ext cx="1659467" cy="1328738"/>
            <a:chOff x="3104" y="977"/>
            <a:chExt cx="784" cy="837"/>
          </a:xfrm>
        </p:grpSpPr>
        <p:sp>
          <p:nvSpPr>
            <p:cNvPr id="55332" name="Text Box 19"/>
            <p:cNvSpPr txBox="1">
              <a:spLocks noChangeArrowheads="1"/>
            </p:cNvSpPr>
            <p:nvPr/>
          </p:nvSpPr>
          <p:spPr bwMode="auto">
            <a:xfrm rot="16200000">
              <a:off x="3164" y="1287"/>
              <a:ext cx="837"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a:latin typeface="Times New Roman" pitchFamily="18" charset="0"/>
                </a:rPr>
                <a:t>Diffusion</a:t>
              </a:r>
            </a:p>
          </p:txBody>
        </p:sp>
        <p:cxnSp>
          <p:nvCxnSpPr>
            <p:cNvPr id="55333" name="AutoShape 20"/>
            <p:cNvCxnSpPr>
              <a:cxnSpLocks noChangeShapeType="1"/>
            </p:cNvCxnSpPr>
            <p:nvPr/>
          </p:nvCxnSpPr>
          <p:spPr bwMode="auto">
            <a:xfrm>
              <a:off x="3104" y="1340"/>
              <a:ext cx="784" cy="86"/>
            </a:xfrm>
            <a:prstGeom prst="bentConnector3">
              <a:avLst>
                <a:gd name="adj1" fmla="val 50000"/>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8" name="Group 21"/>
          <p:cNvGrpSpPr>
            <a:grpSpLocks/>
          </p:cNvGrpSpPr>
          <p:nvPr/>
        </p:nvGrpSpPr>
        <p:grpSpPr bwMode="auto">
          <a:xfrm>
            <a:off x="7823198" y="3429002"/>
            <a:ext cx="2942167" cy="1781176"/>
            <a:chOff x="3711" y="2337"/>
            <a:chExt cx="1390" cy="1122"/>
          </a:xfrm>
        </p:grpSpPr>
        <p:sp>
          <p:nvSpPr>
            <p:cNvPr id="55330" name="Text Box 22"/>
            <p:cNvSpPr txBox="1">
              <a:spLocks noChangeArrowheads="1"/>
            </p:cNvSpPr>
            <p:nvPr/>
          </p:nvSpPr>
          <p:spPr bwMode="auto">
            <a:xfrm>
              <a:off x="4309" y="3168"/>
              <a:ext cx="79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r>
                <a:rPr lang="en-US" sz="2400" smtClean="0">
                  <a:latin typeface="Times New Roman" pitchFamily="18" charset="0"/>
                </a:rPr>
                <a:t>Cinema hall</a:t>
              </a:r>
              <a:endParaRPr lang="en-US" sz="2400">
                <a:latin typeface="Times New Roman" pitchFamily="18" charset="0"/>
              </a:endParaRPr>
            </a:p>
          </p:txBody>
        </p:sp>
        <p:pic>
          <p:nvPicPr>
            <p:cNvPr id="55331" name="Picture 23" descr="BD05068_"/>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1" y="2337"/>
              <a:ext cx="849"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24"/>
          <p:cNvGrpSpPr>
            <a:grpSpLocks/>
          </p:cNvGrpSpPr>
          <p:nvPr/>
        </p:nvGrpSpPr>
        <p:grpSpPr bwMode="auto">
          <a:xfrm>
            <a:off x="203200" y="4876802"/>
            <a:ext cx="1828800" cy="1376363"/>
            <a:chOff x="96" y="3072"/>
            <a:chExt cx="864" cy="867"/>
          </a:xfrm>
          <a:solidFill>
            <a:srgbClr val="CCFF66"/>
          </a:solidFill>
        </p:grpSpPr>
        <p:sp>
          <p:nvSpPr>
            <p:cNvPr id="55328" name="AutoShape 25"/>
            <p:cNvSpPr>
              <a:spLocks noChangeArrowheads="1"/>
            </p:cNvSpPr>
            <p:nvPr/>
          </p:nvSpPr>
          <p:spPr bwMode="auto">
            <a:xfrm>
              <a:off x="96" y="3072"/>
              <a:ext cx="864" cy="576"/>
            </a:xfrm>
            <a:prstGeom prst="smileyFace">
              <a:avLst>
                <a:gd name="adj" fmla="val 4653"/>
              </a:avLst>
            </a:prstGeom>
            <a:grpFill/>
            <a:ln>
              <a:headEnd/>
              <a:tailEnd/>
            </a:ln>
          </p:spPr>
          <p:style>
            <a:lnRef idx="0">
              <a:schemeClr val="accent2"/>
            </a:lnRef>
            <a:fillRef idx="3">
              <a:schemeClr val="accent2"/>
            </a:fillRef>
            <a:effectRef idx="3">
              <a:schemeClr val="accent2"/>
            </a:effectRef>
            <a:fontRef idx="minor">
              <a:schemeClr val="lt1"/>
            </a:fontRef>
          </p:style>
          <p:txBody>
            <a:bodyPr wrap="none" anchor="ctr"/>
            <a:lstStyle/>
            <a:p>
              <a:endParaRPr lang="fr-FR"/>
            </a:p>
          </p:txBody>
        </p:sp>
        <p:sp>
          <p:nvSpPr>
            <p:cNvPr id="55329" name="Text Box 26"/>
            <p:cNvSpPr txBox="1">
              <a:spLocks noChangeArrowheads="1"/>
            </p:cNvSpPr>
            <p:nvPr/>
          </p:nvSpPr>
          <p:spPr bwMode="auto">
            <a:xfrm>
              <a:off x="96" y="3648"/>
              <a:ext cx="362" cy="291"/>
            </a:xfrm>
            <a:prstGeom prst="rect">
              <a:avLst/>
            </a:prstGeom>
            <a:grpFill/>
            <a:ln/>
            <a:extLst/>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dirty="0" smtClean="0">
                  <a:solidFill>
                    <a:srgbClr val="000000"/>
                  </a:solidFill>
                  <a:latin typeface="Times New Roman" pitchFamily="18" charset="0"/>
                </a:rPr>
                <a:t>User</a:t>
              </a:r>
              <a:endParaRPr lang="fr-FR" sz="2400" dirty="0">
                <a:solidFill>
                  <a:srgbClr val="000000"/>
                </a:solidFill>
                <a:latin typeface="Times New Roman" pitchFamily="18" charset="0"/>
              </a:endParaRPr>
            </a:p>
          </p:txBody>
        </p:sp>
      </p:grpSp>
      <p:grpSp>
        <p:nvGrpSpPr>
          <p:cNvPr id="10" name="Group 27"/>
          <p:cNvGrpSpPr>
            <a:grpSpLocks/>
          </p:cNvGrpSpPr>
          <p:nvPr/>
        </p:nvGrpSpPr>
        <p:grpSpPr bwMode="auto">
          <a:xfrm>
            <a:off x="9651999" y="2263776"/>
            <a:ext cx="1797050" cy="2144713"/>
            <a:chOff x="4560" y="1426"/>
            <a:chExt cx="849" cy="1351"/>
          </a:xfrm>
        </p:grpSpPr>
        <p:cxnSp>
          <p:nvCxnSpPr>
            <p:cNvPr id="55326" name="AutoShape 28"/>
            <p:cNvCxnSpPr>
              <a:cxnSpLocks noChangeShapeType="1"/>
            </p:cNvCxnSpPr>
            <p:nvPr/>
          </p:nvCxnSpPr>
          <p:spPr bwMode="auto">
            <a:xfrm flipH="1">
              <a:off x="4560" y="1426"/>
              <a:ext cx="432" cy="1351"/>
            </a:xfrm>
            <a:prstGeom prst="bentConnector3">
              <a:avLst>
                <a:gd name="adj1" fmla="val -33333"/>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55327" name="Text Box 29"/>
            <p:cNvSpPr txBox="1">
              <a:spLocks noChangeArrowheads="1"/>
            </p:cNvSpPr>
            <p:nvPr/>
          </p:nvSpPr>
          <p:spPr bwMode="auto">
            <a:xfrm>
              <a:off x="4790" y="2186"/>
              <a:ext cx="61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i="1" dirty="0" smtClean="0">
                  <a:latin typeface="Times New Roman" pitchFamily="18" charset="0"/>
                </a:rPr>
                <a:t>Selection</a:t>
              </a:r>
              <a:endParaRPr lang="en-US" sz="2400" i="1" dirty="0">
                <a:latin typeface="Times New Roman" pitchFamily="18" charset="0"/>
              </a:endParaRPr>
            </a:p>
          </p:txBody>
        </p:sp>
      </p:grpSp>
      <p:grpSp>
        <p:nvGrpSpPr>
          <p:cNvPr id="11" name="Group 30"/>
          <p:cNvGrpSpPr>
            <a:grpSpLocks/>
          </p:cNvGrpSpPr>
          <p:nvPr/>
        </p:nvGrpSpPr>
        <p:grpSpPr bwMode="auto">
          <a:xfrm>
            <a:off x="2032000" y="4410078"/>
            <a:ext cx="6722533" cy="1385888"/>
            <a:chOff x="960" y="2778"/>
            <a:chExt cx="3176" cy="873"/>
          </a:xfrm>
        </p:grpSpPr>
        <p:grpSp>
          <p:nvGrpSpPr>
            <p:cNvPr id="55322" name="Group 31"/>
            <p:cNvGrpSpPr>
              <a:grpSpLocks/>
            </p:cNvGrpSpPr>
            <p:nvPr/>
          </p:nvGrpSpPr>
          <p:grpSpPr bwMode="auto">
            <a:xfrm>
              <a:off x="960" y="2778"/>
              <a:ext cx="3176" cy="582"/>
              <a:chOff x="960" y="2778"/>
              <a:chExt cx="3176" cy="582"/>
            </a:xfrm>
          </p:grpSpPr>
          <p:cxnSp>
            <p:nvCxnSpPr>
              <p:cNvPr id="55324" name="AutoShape 32"/>
              <p:cNvCxnSpPr>
                <a:cxnSpLocks noChangeShapeType="1"/>
              </p:cNvCxnSpPr>
              <p:nvPr/>
            </p:nvCxnSpPr>
            <p:spPr bwMode="auto">
              <a:xfrm flipV="1">
                <a:off x="960" y="2778"/>
                <a:ext cx="1002" cy="582"/>
              </a:xfrm>
              <a:prstGeom prst="bentConnector2">
                <a:avLst/>
              </a:prstGeom>
              <a:noFill/>
              <a:ln w="5715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cxnSp>
            <p:nvCxnSpPr>
              <p:cNvPr id="55325" name="AutoShape 33"/>
              <p:cNvCxnSpPr>
                <a:cxnSpLocks noChangeShapeType="1"/>
                <a:stCxn id="55328" idx="6"/>
              </p:cNvCxnSpPr>
              <p:nvPr/>
            </p:nvCxnSpPr>
            <p:spPr bwMode="auto">
              <a:xfrm flipV="1">
                <a:off x="960" y="3216"/>
                <a:ext cx="3176" cy="144"/>
              </a:xfrm>
              <a:prstGeom prst="bentConnector2">
                <a:avLst/>
              </a:prstGeom>
              <a:noFill/>
              <a:ln w="57150">
                <a:solidFill>
                  <a:schemeClr val="tx1"/>
                </a:solidFill>
                <a:prstDash val="sysDot"/>
                <a:miter lim="800000"/>
                <a:headEnd/>
                <a:tailEnd type="triangle" w="med" len="med"/>
              </a:ln>
              <a:extLst>
                <a:ext uri="{909E8E84-426E-40DD-AFC4-6F175D3DCCD1}">
                  <a14:hiddenFill xmlns:a14="http://schemas.microsoft.com/office/drawing/2010/main">
                    <a:noFill/>
                  </a14:hiddenFill>
                </a:ext>
              </a:extLst>
            </p:spPr>
          </p:cxnSp>
        </p:grpSp>
        <p:sp>
          <p:nvSpPr>
            <p:cNvPr id="55323" name="Text Box 34"/>
            <p:cNvSpPr txBox="1">
              <a:spLocks noChangeArrowheads="1"/>
            </p:cNvSpPr>
            <p:nvPr/>
          </p:nvSpPr>
          <p:spPr bwMode="auto">
            <a:xfrm>
              <a:off x="2006" y="3360"/>
              <a:ext cx="4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dirty="0" smtClean="0">
                  <a:latin typeface="Times New Roman" pitchFamily="18" charset="0"/>
                </a:rPr>
                <a:t>Access</a:t>
              </a:r>
              <a:endParaRPr lang="fr-FR" sz="2400" dirty="0">
                <a:latin typeface="Times New Roman" pitchFamily="18" charset="0"/>
              </a:endParaRPr>
            </a:p>
          </p:txBody>
        </p:sp>
      </p:grpSp>
      <p:grpSp>
        <p:nvGrpSpPr>
          <p:cNvPr id="13" name="Group 35"/>
          <p:cNvGrpSpPr>
            <a:grpSpLocks/>
          </p:cNvGrpSpPr>
          <p:nvPr/>
        </p:nvGrpSpPr>
        <p:grpSpPr bwMode="auto">
          <a:xfrm>
            <a:off x="791634" y="2819400"/>
            <a:ext cx="2154767" cy="2057400"/>
            <a:chOff x="374" y="1776"/>
            <a:chExt cx="1018" cy="1296"/>
          </a:xfrm>
        </p:grpSpPr>
        <p:grpSp>
          <p:nvGrpSpPr>
            <p:cNvPr id="55318" name="Group 36"/>
            <p:cNvGrpSpPr>
              <a:grpSpLocks/>
            </p:cNvGrpSpPr>
            <p:nvPr/>
          </p:nvGrpSpPr>
          <p:grpSpPr bwMode="auto">
            <a:xfrm>
              <a:off x="528" y="1776"/>
              <a:ext cx="864" cy="1296"/>
              <a:chOff x="528" y="1776"/>
              <a:chExt cx="864" cy="1296"/>
            </a:xfrm>
          </p:grpSpPr>
          <p:cxnSp>
            <p:nvCxnSpPr>
              <p:cNvPr id="55320" name="AutoShape 37"/>
              <p:cNvCxnSpPr>
                <a:cxnSpLocks noChangeShapeType="1"/>
                <a:stCxn id="55342" idx="4"/>
                <a:endCxn id="55338" idx="3"/>
              </p:cNvCxnSpPr>
              <p:nvPr/>
            </p:nvCxnSpPr>
            <p:spPr bwMode="auto">
              <a:xfrm rot="16200000" flipH="1">
                <a:off x="697" y="1799"/>
                <a:ext cx="717" cy="672"/>
              </a:xfrm>
              <a:prstGeom prst="curvedConnector2">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cxnSp>
          <p:cxnSp>
            <p:nvCxnSpPr>
              <p:cNvPr id="55321" name="AutoShape 38"/>
              <p:cNvCxnSpPr>
                <a:cxnSpLocks noChangeShapeType="1"/>
                <a:stCxn id="55328" idx="0"/>
                <a:endCxn id="55338" idx="3"/>
              </p:cNvCxnSpPr>
              <p:nvPr/>
            </p:nvCxnSpPr>
            <p:spPr bwMode="auto">
              <a:xfrm rot="-5400000">
                <a:off x="670" y="2351"/>
                <a:ext cx="579" cy="864"/>
              </a:xfrm>
              <a:prstGeom prst="curvedConnector2">
                <a:avLst/>
              </a:prstGeom>
              <a:noFill/>
              <a:ln w="76200">
                <a:solidFill>
                  <a:srgbClr val="FF3300"/>
                </a:solidFill>
                <a:round/>
                <a:headEnd/>
                <a:tailEnd type="triangle" w="med" len="med"/>
              </a:ln>
              <a:extLst>
                <a:ext uri="{909E8E84-426E-40DD-AFC4-6F175D3DCCD1}">
                  <a14:hiddenFill xmlns:a14="http://schemas.microsoft.com/office/drawing/2010/main">
                    <a:noFill/>
                  </a14:hiddenFill>
                </a:ext>
              </a:extLst>
            </p:spPr>
          </p:cxnSp>
        </p:grpSp>
        <p:sp>
          <p:nvSpPr>
            <p:cNvPr id="55319" name="Text Box 39"/>
            <p:cNvSpPr txBox="1">
              <a:spLocks noChangeArrowheads="1"/>
            </p:cNvSpPr>
            <p:nvPr/>
          </p:nvSpPr>
          <p:spPr bwMode="auto">
            <a:xfrm>
              <a:off x="374" y="2282"/>
              <a:ext cx="4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en-US" sz="2400" smtClean="0">
                  <a:latin typeface="Times New Roman" pitchFamily="18" charset="0"/>
                </a:rPr>
                <a:t>Access</a:t>
              </a:r>
              <a:endParaRPr lang="en-US" sz="2400">
                <a:latin typeface="Times New Roman" pitchFamily="18" charset="0"/>
              </a:endParaRPr>
            </a:p>
          </p:txBody>
        </p:sp>
      </p:grpSp>
      <p:sp>
        <p:nvSpPr>
          <p:cNvPr id="55311" name="WordArt 40"/>
          <p:cNvSpPr>
            <a:spLocks noChangeArrowheads="1" noChangeShapeType="1" noTextEdit="1"/>
          </p:cNvSpPr>
          <p:nvPr/>
        </p:nvSpPr>
        <p:spPr bwMode="auto">
          <a:xfrm>
            <a:off x="2199217" y="6021388"/>
            <a:ext cx="9753600" cy="647700"/>
          </a:xfrm>
          <a:prstGeom prst="rect">
            <a:avLst/>
          </a:prstGeom>
        </p:spPr>
        <p:txBody>
          <a:bodyPr wrap="none" fromWordArt="1">
            <a:prstTxWarp prst="textPlain">
              <a:avLst>
                <a:gd name="adj" fmla="val 50000"/>
              </a:avLst>
            </a:prstTxWarp>
          </a:bodyPr>
          <a:lstStyle/>
          <a:p>
            <a:pPr algn="ctr"/>
            <a:r>
              <a:rPr lang="en-US" sz="3600" kern="1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Phenomenon of Home Cinema</a:t>
            </a:r>
            <a:endPar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grpSp>
        <p:nvGrpSpPr>
          <p:cNvPr id="15" name="Group 41"/>
          <p:cNvGrpSpPr>
            <a:grpSpLocks/>
          </p:cNvGrpSpPr>
          <p:nvPr/>
        </p:nvGrpSpPr>
        <p:grpSpPr bwMode="auto">
          <a:xfrm>
            <a:off x="5359405" y="2127251"/>
            <a:ext cx="1758952" cy="2763841"/>
            <a:chOff x="2532" y="1340"/>
            <a:chExt cx="831" cy="1741"/>
          </a:xfrm>
        </p:grpSpPr>
        <p:sp>
          <p:nvSpPr>
            <p:cNvPr id="55316" name="Text Box 42"/>
            <p:cNvSpPr txBox="1">
              <a:spLocks noChangeArrowheads="1"/>
            </p:cNvSpPr>
            <p:nvPr/>
          </p:nvSpPr>
          <p:spPr bwMode="auto">
            <a:xfrm rot="16200000">
              <a:off x="2690" y="2408"/>
              <a:ext cx="1128"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fr-FR" sz="2400" i="1" dirty="0" smtClean="0">
                  <a:latin typeface="Times New Roman" pitchFamily="18" charset="0"/>
                </a:rPr>
                <a:t>Management</a:t>
              </a:r>
              <a:endParaRPr lang="fr-FR" sz="2400" i="1" dirty="0">
                <a:latin typeface="Times New Roman" pitchFamily="18" charset="0"/>
              </a:endParaRPr>
            </a:p>
          </p:txBody>
        </p:sp>
        <p:cxnSp>
          <p:nvCxnSpPr>
            <p:cNvPr id="55317" name="AutoShape 43"/>
            <p:cNvCxnSpPr>
              <a:cxnSpLocks noChangeShapeType="1"/>
            </p:cNvCxnSpPr>
            <p:nvPr/>
          </p:nvCxnSpPr>
          <p:spPr bwMode="auto">
            <a:xfrm flipH="1">
              <a:off x="2532" y="1340"/>
              <a:ext cx="572" cy="1153"/>
            </a:xfrm>
            <a:prstGeom prst="curvedConnector4">
              <a:avLst>
                <a:gd name="adj1" fmla="val -25176"/>
                <a:gd name="adj2" fmla="val 72593"/>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16" name="Group 44"/>
          <p:cNvGrpSpPr>
            <a:grpSpLocks/>
          </p:cNvGrpSpPr>
          <p:nvPr/>
        </p:nvGrpSpPr>
        <p:grpSpPr bwMode="auto">
          <a:xfrm>
            <a:off x="7247467" y="1268413"/>
            <a:ext cx="3744384" cy="4681537"/>
            <a:chOff x="3424" y="799"/>
            <a:chExt cx="1769" cy="2949"/>
          </a:xfrm>
        </p:grpSpPr>
        <p:sp>
          <p:nvSpPr>
            <p:cNvPr id="55314" name="Line 45"/>
            <p:cNvSpPr>
              <a:spLocks noChangeShapeType="1"/>
            </p:cNvSpPr>
            <p:nvPr/>
          </p:nvSpPr>
          <p:spPr bwMode="auto">
            <a:xfrm>
              <a:off x="3696" y="799"/>
              <a:ext cx="1497" cy="2949"/>
            </a:xfrm>
            <a:prstGeom prst="line">
              <a:avLst/>
            </a:prstGeom>
            <a:noFill/>
            <a:ln w="76200">
              <a:solidFill>
                <a:srgbClr val="CCFF66"/>
              </a:solidFill>
              <a:round/>
              <a:headEnd/>
              <a:tailEnd/>
            </a:ln>
            <a:extLst>
              <a:ext uri="{909E8E84-426E-40DD-AFC4-6F175D3DCCD1}">
                <a14:hiddenFill xmlns:a14="http://schemas.microsoft.com/office/drawing/2010/main">
                  <a:noFill/>
                </a14:hiddenFill>
              </a:ext>
            </a:extLst>
          </p:spPr>
          <p:txBody>
            <a:bodyPr lIns="90000" tIns="46800" rIns="90000" bIns="46800">
              <a:spAutoFit/>
            </a:bodyPr>
            <a:lstStyle/>
            <a:p>
              <a:endParaRPr lang="fr-FR"/>
            </a:p>
          </p:txBody>
        </p:sp>
        <p:sp>
          <p:nvSpPr>
            <p:cNvPr id="55315" name="Line 46"/>
            <p:cNvSpPr>
              <a:spLocks noChangeShapeType="1"/>
            </p:cNvSpPr>
            <p:nvPr/>
          </p:nvSpPr>
          <p:spPr bwMode="auto">
            <a:xfrm flipH="1">
              <a:off x="3424" y="799"/>
              <a:ext cx="1769" cy="2813"/>
            </a:xfrm>
            <a:prstGeom prst="line">
              <a:avLst/>
            </a:prstGeom>
            <a:noFill/>
            <a:ln w="76200">
              <a:solidFill>
                <a:srgbClr val="CCFF66"/>
              </a:solidFill>
              <a:round/>
              <a:headEnd/>
              <a:tailEnd/>
            </a:ln>
            <a:extLst>
              <a:ext uri="{909E8E84-426E-40DD-AFC4-6F175D3DCCD1}">
                <a14:hiddenFill xmlns:a14="http://schemas.microsoft.com/office/drawing/2010/main">
                  <a:noFill/>
                </a14:hiddenFill>
              </a:ext>
            </a:extLst>
          </p:spPr>
          <p:txBody>
            <a:bodyPr wrap="none" lIns="90000" tIns="46800" rIns="90000" bIns="46800">
              <a:spAutoFit/>
            </a:bodyPr>
            <a:lstStyle/>
            <a:p>
              <a:endParaRPr lang="fr-FR"/>
            </a:p>
          </p:txBody>
        </p:sp>
      </p:grpSp>
    </p:spTree>
    <p:extLst>
      <p:ext uri="{BB962C8B-B14F-4D97-AF65-F5344CB8AC3E}">
        <p14:creationId xmlns:p14="http://schemas.microsoft.com/office/powerpoint/2010/main" val="204122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ppt_w/2"/>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ppt_w/2"/>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strVal val="#ppt_w*0.70"/>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Effect transition="in" filter="fade">
                                      <p:cBhvr>
                                        <p:cTn id="37" dur="10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7" presetClass="entr" presetSubtype="1"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ppt_h/2"/>
                                          </p:val>
                                        </p:tav>
                                        <p:tav tm="100000">
                                          <p:val>
                                            <p:strVal val="#ppt_y"/>
                                          </p:val>
                                        </p:tav>
                                      </p:tavLst>
                                    </p:anim>
                                    <p:anim calcmode="lin" valueType="num">
                                      <p:cBhvr>
                                        <p:cTn id="44" dur="500" fill="hold"/>
                                        <p:tgtEl>
                                          <p:spTgt spid="10"/>
                                        </p:tgtEl>
                                        <p:attrNameLst>
                                          <p:attrName>ppt_w</p:attrName>
                                        </p:attrNameLst>
                                      </p:cBhvr>
                                      <p:tavLst>
                                        <p:tav tm="0">
                                          <p:val>
                                            <p:strVal val="#ppt_w"/>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2"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8" fill="hold" nodeType="click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0-#ppt_w/2"/>
                                          </p:val>
                                        </p:tav>
                                        <p:tav tm="100000">
                                          <p:val>
                                            <p:strVal val="#ppt_x"/>
                                          </p:val>
                                        </p:tav>
                                      </p:tavLst>
                                    </p:anim>
                                    <p:anim calcmode="lin" valueType="num">
                                      <p:cBhvr additive="base">
                                        <p:cTn id="57"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0-#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7" presetClass="entr" presetSubtype="8" fill="hold" nodeType="click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ppt_x</p:attrName>
                                        </p:attrNameLst>
                                      </p:cBhvr>
                                      <p:tavLst>
                                        <p:tav tm="0">
                                          <p:val>
                                            <p:strVal val="#ppt_x-#ppt_w/2"/>
                                          </p:val>
                                        </p:tav>
                                        <p:tav tm="100000">
                                          <p:val>
                                            <p:strVal val="#ppt_x"/>
                                          </p:val>
                                        </p:tav>
                                      </p:tavLst>
                                    </p:anim>
                                    <p:anim calcmode="lin" valueType="num">
                                      <p:cBhvr>
                                        <p:cTn id="69" dur="500" fill="hold"/>
                                        <p:tgtEl>
                                          <p:spTgt spid="11"/>
                                        </p:tgtEl>
                                        <p:attrNameLst>
                                          <p:attrName>ppt_y</p:attrName>
                                        </p:attrNameLst>
                                      </p:cBhvr>
                                      <p:tavLst>
                                        <p:tav tm="0">
                                          <p:val>
                                            <p:strVal val="#ppt_y"/>
                                          </p:val>
                                        </p:tav>
                                        <p:tav tm="100000">
                                          <p:val>
                                            <p:strVal val="#ppt_y"/>
                                          </p:val>
                                        </p:tav>
                                      </p:tavLst>
                                    </p:anim>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8" presetClass="entr" presetSubtype="16" fill="hold"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diamond(in)">
                                      <p:cBhvr>
                                        <p:cTn id="76" dur="2000"/>
                                        <p:tgtEl>
                                          <p:spTgt spid="15"/>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7" presetClass="entr" presetSubtype="8" fill="hold"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500" fill="hold"/>
                                        <p:tgtEl>
                                          <p:spTgt spid="13"/>
                                        </p:tgtEl>
                                        <p:attrNameLst>
                                          <p:attrName>ppt_x</p:attrName>
                                        </p:attrNameLst>
                                      </p:cBhvr>
                                      <p:tavLst>
                                        <p:tav tm="0">
                                          <p:val>
                                            <p:strVal val="#ppt_x-#ppt_w/2"/>
                                          </p:val>
                                        </p:tav>
                                        <p:tav tm="100000">
                                          <p:val>
                                            <p:strVal val="#ppt_x"/>
                                          </p:val>
                                        </p:tav>
                                      </p:tavLst>
                                    </p:anim>
                                    <p:anim calcmode="lin" valueType="num">
                                      <p:cBhvr>
                                        <p:cTn id="82" dur="500" fill="hold"/>
                                        <p:tgtEl>
                                          <p:spTgt spid="13"/>
                                        </p:tgtEl>
                                        <p:attrNameLst>
                                          <p:attrName>ppt_y</p:attrName>
                                        </p:attrNameLst>
                                      </p:cBhvr>
                                      <p:tavLst>
                                        <p:tav tm="0">
                                          <p:val>
                                            <p:strVal val="#ppt_y"/>
                                          </p:val>
                                        </p:tav>
                                        <p:tav tm="100000">
                                          <p:val>
                                            <p:strVal val="#ppt_y"/>
                                          </p:val>
                                        </p:tav>
                                      </p:tavLst>
                                    </p:anim>
                                    <p:anim calcmode="lin" valueType="num">
                                      <p:cBhvr>
                                        <p:cTn id="83" dur="500" fill="hold"/>
                                        <p:tgtEl>
                                          <p:spTgt spid="13"/>
                                        </p:tgtEl>
                                        <p:attrNameLst>
                                          <p:attrName>ppt_w</p:attrName>
                                        </p:attrNameLst>
                                      </p:cBhvr>
                                      <p:tavLst>
                                        <p:tav tm="0">
                                          <p:val>
                                            <p:fltVal val="0"/>
                                          </p:val>
                                        </p:tav>
                                        <p:tav tm="100000">
                                          <p:val>
                                            <p:strVal val="#ppt_w"/>
                                          </p:val>
                                        </p:tav>
                                      </p:tavLst>
                                    </p:anim>
                                    <p:anim calcmode="lin" valueType="num">
                                      <p:cBhvr>
                                        <p:cTn id="84"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55" presetClass="entr" presetSubtype="0" fill="hold" nodeType="click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p:cTn id="89" dur="1000" fill="hold"/>
                                        <p:tgtEl>
                                          <p:spTgt spid="16"/>
                                        </p:tgtEl>
                                        <p:attrNameLst>
                                          <p:attrName>ppt_w</p:attrName>
                                        </p:attrNameLst>
                                      </p:cBhvr>
                                      <p:tavLst>
                                        <p:tav tm="0">
                                          <p:val>
                                            <p:strVal val="#ppt_w*0.70"/>
                                          </p:val>
                                        </p:tav>
                                        <p:tav tm="100000">
                                          <p:val>
                                            <p:strVal val="#ppt_w"/>
                                          </p:val>
                                        </p:tav>
                                      </p:tavLst>
                                    </p:anim>
                                    <p:anim calcmode="lin" valueType="num">
                                      <p:cBhvr>
                                        <p:cTn id="90" dur="1000" fill="hold"/>
                                        <p:tgtEl>
                                          <p:spTgt spid="16"/>
                                        </p:tgtEl>
                                        <p:attrNameLst>
                                          <p:attrName>ppt_h</p:attrName>
                                        </p:attrNameLst>
                                      </p:cBhvr>
                                      <p:tavLst>
                                        <p:tav tm="0">
                                          <p:val>
                                            <p:strVal val="#ppt_h"/>
                                          </p:val>
                                        </p:tav>
                                        <p:tav tm="100000">
                                          <p:val>
                                            <p:strVal val="#ppt_h"/>
                                          </p:val>
                                        </p:tav>
                                      </p:tavLst>
                                    </p:anim>
                                    <p:animEffect transition="in" filter="fade">
                                      <p:cBhvr>
                                        <p:cTn id="9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dirty="0" smtClean="0"/>
              <a:t>Dematerialized human activities</a:t>
            </a:r>
            <a:endParaRPr lang="en-US" noProof="0" dirty="0"/>
          </a:p>
        </p:txBody>
      </p:sp>
      <p:sp>
        <p:nvSpPr>
          <p:cNvPr id="3" name="Espace réservé du contenu 2"/>
          <p:cNvSpPr>
            <a:spLocks noGrp="1"/>
          </p:cNvSpPr>
          <p:nvPr>
            <p:ph idx="1"/>
          </p:nvPr>
        </p:nvSpPr>
        <p:spPr/>
        <p:txBody>
          <a:bodyPr>
            <a:normAutofit fontScale="85000" lnSpcReduction="20000"/>
          </a:bodyPr>
          <a:lstStyle/>
          <a:p>
            <a:r>
              <a:rPr lang="en-US" noProof="0" dirty="0" smtClean="0"/>
              <a:t>Interpersonal communication</a:t>
            </a:r>
          </a:p>
          <a:p>
            <a:pPr lvl="1"/>
            <a:r>
              <a:rPr lang="en-US" dirty="0" smtClean="0"/>
              <a:t>Elimination of distance barrier</a:t>
            </a:r>
          </a:p>
          <a:p>
            <a:pPr lvl="1"/>
            <a:r>
              <a:rPr lang="en-US" dirty="0" smtClean="0"/>
              <a:t>Elimination of time factor</a:t>
            </a:r>
          </a:p>
          <a:p>
            <a:r>
              <a:rPr lang="en-US" noProof="0" dirty="0" smtClean="0"/>
              <a:t>Diffusion / publication</a:t>
            </a:r>
          </a:p>
          <a:p>
            <a:pPr lvl="1"/>
            <a:r>
              <a:rPr lang="en-US" dirty="0" smtClean="0"/>
              <a:t>Publication of anything, anywhere, anytime</a:t>
            </a:r>
            <a:endParaRPr lang="en-US" noProof="0" dirty="0" smtClean="0"/>
          </a:p>
          <a:p>
            <a:r>
              <a:rPr lang="en-US" noProof="0" dirty="0" smtClean="0"/>
              <a:t>Administrative procedures</a:t>
            </a:r>
          </a:p>
          <a:p>
            <a:pPr lvl="1"/>
            <a:r>
              <a:rPr lang="en-US" dirty="0" smtClean="0"/>
              <a:t>Organization enhancement</a:t>
            </a:r>
          </a:p>
          <a:p>
            <a:pPr lvl="1"/>
            <a:r>
              <a:rPr lang="en-US" noProof="0" dirty="0" smtClean="0"/>
              <a:t>Traceability of activities</a:t>
            </a:r>
          </a:p>
          <a:p>
            <a:r>
              <a:rPr lang="en-US" noProof="0" dirty="0" smtClean="0"/>
              <a:t>Financial transactions</a:t>
            </a:r>
          </a:p>
          <a:p>
            <a:pPr lvl="1"/>
            <a:r>
              <a:rPr lang="en-US" dirty="0" smtClean="0"/>
              <a:t>Payment</a:t>
            </a:r>
          </a:p>
          <a:p>
            <a:pPr lvl="0"/>
            <a:r>
              <a:rPr lang="en-US" noProof="0" dirty="0" smtClean="0"/>
              <a:t>Training</a:t>
            </a:r>
          </a:p>
          <a:p>
            <a:pPr lvl="1"/>
            <a:r>
              <a:rPr lang="en-US" dirty="0" smtClean="0"/>
              <a:t>E-learning</a:t>
            </a:r>
          </a:p>
          <a:p>
            <a:r>
              <a:rPr lang="en-US" noProof="0" dirty="0" smtClean="0"/>
              <a:t>Medicine</a:t>
            </a:r>
          </a:p>
          <a:p>
            <a:pPr lvl="1"/>
            <a:r>
              <a:rPr lang="en-US" dirty="0" smtClean="0"/>
              <a:t>Tele-</a:t>
            </a:r>
            <a:r>
              <a:rPr lang="en-US" dirty="0" err="1" smtClean="0"/>
              <a:t>medecine</a:t>
            </a:r>
            <a:endParaRPr lang="en-US" noProof="0" dirty="0" smtClean="0"/>
          </a:p>
          <a:p>
            <a:pPr lvl="0"/>
            <a:r>
              <a:rPr lang="en-US" noProof="0" dirty="0" smtClean="0"/>
              <a:t>Etc. </a:t>
            </a:r>
            <a:endParaRPr lang="en-US" noProof="0"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9</a:t>
            </a:fld>
            <a:endParaRPr lang="fr-FR"/>
          </a:p>
        </p:txBody>
      </p:sp>
    </p:spTree>
    <p:extLst>
      <p:ext uri="{BB962C8B-B14F-4D97-AF65-F5344CB8AC3E}">
        <p14:creationId xmlns:p14="http://schemas.microsoft.com/office/powerpoint/2010/main" val="391674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Evolution of (mobile) telecommunication services</a:t>
            </a: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10</a:t>
            </a:fld>
            <a:endParaRPr lang="fr-FR"/>
          </a:p>
        </p:txBody>
      </p:sp>
      <p:sp>
        <p:nvSpPr>
          <p:cNvPr id="6" name="Espace réservé du texte 5"/>
          <p:cNvSpPr>
            <a:spLocks noGrp="1"/>
          </p:cNvSpPr>
          <p:nvPr>
            <p:ph type="body" idx="1"/>
          </p:nvPr>
        </p:nvSpPr>
        <p:spPr/>
        <p:txBody>
          <a:bodyPr/>
          <a:lstStyle/>
          <a:p>
            <a:endParaRPr lang="fr-FR"/>
          </a:p>
        </p:txBody>
      </p:sp>
    </p:spTree>
    <p:extLst>
      <p:ext uri="{BB962C8B-B14F-4D97-AF65-F5344CB8AC3E}">
        <p14:creationId xmlns:p14="http://schemas.microsoft.com/office/powerpoint/2010/main" val="280251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p:txBody>
          <a:bodyPr>
            <a:normAutofit/>
          </a:bodyPr>
          <a:lstStyle/>
          <a:p>
            <a:r>
              <a:rPr lang="fr-FR" noProof="1" smtClean="0"/>
              <a:t>Example 1 : Evolution in Mobile Telecommunication</a:t>
            </a:r>
            <a:endParaRPr lang="fr-FR" noProof="1"/>
          </a:p>
        </p:txBody>
      </p:sp>
      <p:sp>
        <p:nvSpPr>
          <p:cNvPr id="14" name="Espace réservé du contenu 13"/>
          <p:cNvSpPr>
            <a:spLocks noGrp="1"/>
          </p:cNvSpPr>
          <p:nvPr>
            <p:ph idx="1"/>
          </p:nvPr>
        </p:nvSpPr>
        <p:spPr/>
        <p:txBody>
          <a:bodyPr>
            <a:noAutofit/>
          </a:bodyPr>
          <a:lstStyle/>
          <a:p>
            <a:pPr>
              <a:buClr>
                <a:srgbClr val="514843"/>
              </a:buClr>
              <a:buFont typeface="Wingdings"/>
              <a:buChar char="§"/>
            </a:pPr>
            <a:r>
              <a:rPr lang="en-US" sz="2400" dirty="0"/>
              <a:t>In the </a:t>
            </a:r>
            <a:r>
              <a:rPr lang="en-US" sz="2400" dirty="0" smtClean="0"/>
              <a:t>1990s</a:t>
            </a:r>
          </a:p>
          <a:p>
            <a:pPr>
              <a:buClr>
                <a:srgbClr val="514843"/>
              </a:buClr>
              <a:buFont typeface="Wingdings"/>
              <a:buChar char="§"/>
            </a:pPr>
            <a:r>
              <a:rPr lang="en-US" sz="2400" dirty="0"/>
              <a:t>T</a:t>
            </a:r>
            <a:r>
              <a:rPr lang="en-US" sz="2400" dirty="0" smtClean="0"/>
              <a:t>hree </a:t>
            </a:r>
            <a:r>
              <a:rPr lang="en-US" sz="2400" dirty="0"/>
              <a:t>hours to travel from my village to the nearest access to </a:t>
            </a:r>
            <a:r>
              <a:rPr lang="en-US" sz="2400" dirty="0" smtClean="0"/>
              <a:t>telephone</a:t>
            </a:r>
          </a:p>
          <a:p>
            <a:pPr>
              <a:buClr>
                <a:srgbClr val="514843"/>
              </a:buClr>
              <a:buFont typeface="Wingdings"/>
              <a:buChar char="§"/>
            </a:pPr>
            <a:r>
              <a:rPr lang="en-US" sz="2400" dirty="0"/>
              <a:t>Three hours </a:t>
            </a:r>
            <a:r>
              <a:rPr lang="en-US" sz="2400" dirty="0" smtClean="0"/>
              <a:t>back to the village</a:t>
            </a:r>
            <a:endParaRPr lang="en-US" sz="2400" dirty="0"/>
          </a:p>
          <a:p>
            <a:r>
              <a:rPr lang="en-US" sz="2400" dirty="0" smtClean="0"/>
              <a:t>In </a:t>
            </a:r>
            <a:r>
              <a:rPr lang="en-US" sz="2400" dirty="0"/>
              <a:t>terms of wealth </a:t>
            </a:r>
            <a:r>
              <a:rPr lang="en-US" sz="2400" dirty="0" smtClean="0"/>
              <a:t>creation </a:t>
            </a:r>
            <a:endParaRPr lang="fr-FR" sz="2400" dirty="0"/>
          </a:p>
          <a:p>
            <a:pPr lvl="1"/>
            <a:r>
              <a:rPr lang="en-US" sz="1800" dirty="0"/>
              <a:t>For the entrepreneurs (the telephone operator and the call center): they are assured of clients because of the benefits that the users can derive from the service.</a:t>
            </a:r>
            <a:endParaRPr lang="fr-FR" sz="1800" dirty="0"/>
          </a:p>
          <a:p>
            <a:pPr lvl="1"/>
            <a:r>
              <a:rPr lang="en-US" sz="1800" dirty="0"/>
              <a:t>For the user : he has the opportunity of spending less for making phone calls, has more time for other activities since he doesn’t have to travel long distance for making his calls, contribute to road safety since he will have the opportunity of reducing his movement by road.</a:t>
            </a:r>
            <a:endParaRPr lang="fr-FR" sz="1800" dirty="0"/>
          </a:p>
          <a:p>
            <a:pPr lvl="1"/>
            <a:r>
              <a:rPr lang="en-US" sz="1800" dirty="0"/>
              <a:t>For the government, the tax to be paid by the telephone operator will create another source of revenue. Also the operator at the call center will contribute in reducing unemployment.</a:t>
            </a:r>
            <a:endParaRPr lang="fr-FR" sz="1800" dirty="0"/>
          </a:p>
          <a:p>
            <a:pPr>
              <a:buClr>
                <a:srgbClr val="514843"/>
              </a:buClr>
              <a:buFont typeface="Wingdings"/>
              <a:buChar char="§"/>
            </a:pPr>
            <a:endParaRPr lang="fr-FR" sz="2400" noProof="1"/>
          </a:p>
        </p:txBody>
      </p:sp>
      <p:sp>
        <p:nvSpPr>
          <p:cNvPr id="2" name="Espace réservé du pied de page 1"/>
          <p:cNvSpPr>
            <a:spLocks noGrp="1"/>
          </p:cNvSpPr>
          <p:nvPr>
            <p:ph type="ftr" sz="quarter" idx="11"/>
          </p:nvPr>
        </p:nvSpPr>
        <p:spPr/>
        <p:txBody>
          <a:bodyPr/>
          <a:lstStyle/>
          <a:p>
            <a:r>
              <a:rPr lang="pt-BR" dirty="0" smtClean="0"/>
              <a:t>CPN Plenary 2013 (Prof. Amos DAVID)</a:t>
            </a:r>
            <a:endParaRPr lang="pt-BR" dirty="0"/>
          </a:p>
        </p:txBody>
      </p:sp>
      <p:sp>
        <p:nvSpPr>
          <p:cNvPr id="3" name="Espace réservé du numéro de diapositive 2"/>
          <p:cNvSpPr>
            <a:spLocks noGrp="1"/>
          </p:cNvSpPr>
          <p:nvPr>
            <p:ph type="sldNum" sz="quarter" idx="12"/>
          </p:nvPr>
        </p:nvSpPr>
        <p:spPr/>
        <p:txBody>
          <a:bodyPr/>
          <a:lstStyle/>
          <a:p>
            <a:fld id="{0FF54DE5-C571-48E8-A5BC-B369434E2F44}" type="slidenum">
              <a:rPr lang="fr-FR" smtClean="0"/>
              <a:t>11</a:t>
            </a:fld>
            <a:endParaRPr lang="fr-FR"/>
          </a:p>
        </p:txBody>
      </p:sp>
    </p:spTree>
    <p:extLst>
      <p:ext uri="{BB962C8B-B14F-4D97-AF65-F5344CB8AC3E}">
        <p14:creationId xmlns:p14="http://schemas.microsoft.com/office/powerpoint/2010/main" val="362580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Example 2 : Money transaction</a:t>
            </a:r>
            <a:endParaRPr lang="en-US" dirty="0"/>
          </a:p>
        </p:txBody>
      </p:sp>
      <p:sp>
        <p:nvSpPr>
          <p:cNvPr id="3" name="Espace réservé du contenu 2"/>
          <p:cNvSpPr>
            <a:spLocks noGrp="1"/>
          </p:cNvSpPr>
          <p:nvPr>
            <p:ph idx="1"/>
          </p:nvPr>
        </p:nvSpPr>
        <p:spPr/>
        <p:txBody>
          <a:bodyPr/>
          <a:lstStyle/>
          <a:p>
            <a:r>
              <a:rPr lang="en-US" dirty="0" smtClean="0"/>
              <a:t>Bank transfer</a:t>
            </a:r>
          </a:p>
          <a:p>
            <a:pPr lvl="1"/>
            <a:r>
              <a:rPr lang="en-US" dirty="0" smtClean="0"/>
              <a:t>Outside working hours</a:t>
            </a:r>
          </a:p>
          <a:p>
            <a:pPr lvl="1"/>
            <a:r>
              <a:rPr lang="en-US" dirty="0" smtClean="0"/>
              <a:t>Instant notification</a:t>
            </a:r>
          </a:p>
          <a:p>
            <a:pPr lvl="1"/>
            <a:r>
              <a:rPr lang="en-US" dirty="0" smtClean="0"/>
              <a:t>Beneficiary can make use of the transaction instantly</a:t>
            </a:r>
          </a:p>
          <a:p>
            <a:pPr marL="457200" lvl="1" indent="0">
              <a:buNone/>
            </a:pPr>
            <a:endParaRPr lang="en-US" dirty="0"/>
          </a:p>
          <a:p>
            <a:r>
              <a:rPr lang="en-US" dirty="0" smtClean="0"/>
              <a:t>Mobile Phone recharge</a:t>
            </a:r>
          </a:p>
          <a:p>
            <a:pPr lvl="1"/>
            <a:r>
              <a:rPr lang="en-US" dirty="0" smtClean="0"/>
              <a:t>Purchase of recharge card</a:t>
            </a:r>
          </a:p>
          <a:p>
            <a:pPr lvl="1"/>
            <a:r>
              <a:rPr lang="en-US" dirty="0" smtClean="0"/>
              <a:t>Scrape the code</a:t>
            </a:r>
          </a:p>
          <a:p>
            <a:pPr lvl="1"/>
            <a:r>
              <a:rPr lang="en-US" dirty="0" smtClean="0"/>
              <a:t>Key the code</a:t>
            </a:r>
          </a:p>
          <a:p>
            <a:pPr lvl="1"/>
            <a:endParaRPr lang="en-US" dirty="0"/>
          </a:p>
          <a:p>
            <a:pPr lvl="1"/>
            <a:r>
              <a:rPr lang="en-US" dirty="0" smtClean="0"/>
              <a:t>Now</a:t>
            </a:r>
          </a:p>
          <a:p>
            <a:pPr lvl="2"/>
            <a:r>
              <a:rPr lang="en-US" dirty="0" smtClean="0"/>
              <a:t>Recharge through bank transfer</a:t>
            </a: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12</a:t>
            </a:fld>
            <a:endParaRPr lang="fr-FR"/>
          </a:p>
        </p:txBody>
      </p:sp>
    </p:spTree>
    <p:extLst>
      <p:ext uri="{BB962C8B-B14F-4D97-AF65-F5344CB8AC3E}">
        <p14:creationId xmlns:p14="http://schemas.microsoft.com/office/powerpoint/2010/main" val="177488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Example 2 : Visa processing</a:t>
            </a:r>
            <a:endParaRPr lang="en-US" dirty="0"/>
          </a:p>
        </p:txBody>
      </p:sp>
      <p:sp>
        <p:nvSpPr>
          <p:cNvPr id="3" name="Espace réservé du contenu 2"/>
          <p:cNvSpPr>
            <a:spLocks noGrp="1"/>
          </p:cNvSpPr>
          <p:nvPr>
            <p:ph idx="1"/>
          </p:nvPr>
        </p:nvSpPr>
        <p:spPr/>
        <p:txBody>
          <a:bodyPr>
            <a:normAutofit/>
          </a:bodyPr>
          <a:lstStyle/>
          <a:p>
            <a:r>
              <a:rPr lang="en-US" dirty="0"/>
              <a:t>Time saving: (transport, delivery time, response time, etc.)</a:t>
            </a:r>
            <a:endParaRPr lang="fr-FR" dirty="0"/>
          </a:p>
          <a:p>
            <a:r>
              <a:rPr lang="en-US" dirty="0"/>
              <a:t>Money saving: (transport cost, material cost, environmental cost, etc</a:t>
            </a:r>
            <a:r>
              <a:rPr lang="en-US" dirty="0" smtClean="0"/>
              <a:t>.). </a:t>
            </a:r>
            <a:endParaRPr lang="fr-FR" dirty="0"/>
          </a:p>
          <a:p>
            <a:r>
              <a:rPr lang="en-US" dirty="0"/>
              <a:t>Improved security: (transportation, transactions, trace of activities, etc.)</a:t>
            </a:r>
            <a:endParaRPr lang="fr-FR" dirty="0"/>
          </a:p>
          <a:p>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13</a:t>
            </a:fld>
            <a:endParaRPr lang="fr-FR"/>
          </a:p>
        </p:txBody>
      </p:sp>
    </p:spTree>
    <p:extLst>
      <p:ext uri="{BB962C8B-B14F-4D97-AF65-F5344CB8AC3E}">
        <p14:creationId xmlns:p14="http://schemas.microsoft.com/office/powerpoint/2010/main" val="384123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Notable trend</a:t>
            </a:r>
            <a:endParaRPr lang="en-US"/>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14</a:t>
            </a:fld>
            <a:endParaRPr lang="fr-FR"/>
          </a:p>
        </p:txBody>
      </p:sp>
      <p:sp>
        <p:nvSpPr>
          <p:cNvPr id="7" name="Rectangle à coins arrondis 6"/>
          <p:cNvSpPr/>
          <p:nvPr/>
        </p:nvSpPr>
        <p:spPr>
          <a:xfrm>
            <a:off x="1086426" y="4852698"/>
            <a:ext cx="2886832" cy="510778"/>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wrap="none" rtlCol="0" anchor="ctr">
            <a:spAutoFit/>
          </a:bodyPr>
          <a:lstStyle/>
          <a:p>
            <a:pPr algn="ctr"/>
            <a:r>
              <a:rPr lang="en-US" sz="2400" b="1" dirty="0" smtClean="0"/>
              <a:t>Consumer / Client</a:t>
            </a:r>
            <a:endParaRPr lang="en-US" sz="2400" b="1" dirty="0"/>
          </a:p>
        </p:txBody>
      </p:sp>
      <p:sp>
        <p:nvSpPr>
          <p:cNvPr id="8" name="Rectangle à coins arrondis 7"/>
          <p:cNvSpPr/>
          <p:nvPr/>
        </p:nvSpPr>
        <p:spPr>
          <a:xfrm>
            <a:off x="722954" y="2066470"/>
            <a:ext cx="3330497" cy="510778"/>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wrap="none" rtlCol="0" anchor="ctr">
            <a:spAutoFit/>
          </a:bodyPr>
          <a:lstStyle/>
          <a:p>
            <a:pPr algn="ctr"/>
            <a:r>
              <a:rPr lang="en-US" sz="2400" b="1" dirty="0" smtClean="0"/>
              <a:t>Producer / Developer</a:t>
            </a:r>
            <a:endParaRPr lang="en-US" sz="2400" b="1" dirty="0"/>
          </a:p>
        </p:txBody>
      </p:sp>
      <p:sp>
        <p:nvSpPr>
          <p:cNvPr id="10" name="Forme libre 9"/>
          <p:cNvSpPr/>
          <p:nvPr/>
        </p:nvSpPr>
        <p:spPr>
          <a:xfrm>
            <a:off x="4077148" y="2334409"/>
            <a:ext cx="3399417" cy="2657139"/>
          </a:xfrm>
          <a:custGeom>
            <a:avLst/>
            <a:gdLst>
              <a:gd name="connsiteX0" fmla="*/ 172123 w 3399417"/>
              <a:gd name="connsiteY0" fmla="*/ 0 h 2657139"/>
              <a:gd name="connsiteX1" fmla="*/ 1807285 w 3399417"/>
              <a:gd name="connsiteY1" fmla="*/ 139850 h 2657139"/>
              <a:gd name="connsiteX2" fmla="*/ 3377901 w 3399417"/>
              <a:gd name="connsiteY2" fmla="*/ 839097 h 2657139"/>
              <a:gd name="connsiteX3" fmla="*/ 3399417 w 3399417"/>
              <a:gd name="connsiteY3" fmla="*/ 1420010 h 2657139"/>
              <a:gd name="connsiteX4" fmla="*/ 1710466 w 3399417"/>
              <a:gd name="connsiteY4" fmla="*/ 2345167 h 2657139"/>
              <a:gd name="connsiteX5" fmla="*/ 0 w 3399417"/>
              <a:gd name="connsiteY5" fmla="*/ 2657139 h 265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99417" h="2657139">
                <a:moveTo>
                  <a:pt x="172123" y="0"/>
                </a:moveTo>
                <a:lnTo>
                  <a:pt x="1807285" y="139850"/>
                </a:lnTo>
                <a:lnTo>
                  <a:pt x="3377901" y="839097"/>
                </a:lnTo>
                <a:lnTo>
                  <a:pt x="3399417" y="1420010"/>
                </a:lnTo>
                <a:lnTo>
                  <a:pt x="1710466" y="2345167"/>
                </a:lnTo>
                <a:lnTo>
                  <a:pt x="0" y="2657139"/>
                </a:lnTo>
              </a:path>
            </a:pathLst>
          </a:custGeom>
          <a:ln w="200025" cmpd="sng">
            <a:solidFill>
              <a:srgbClr val="FF0000"/>
            </a:solidFill>
            <a:tailEnd type="triangl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sp>
        <p:nvSpPr>
          <p:cNvPr id="3" name="Organigramme : Données 2"/>
          <p:cNvSpPr/>
          <p:nvPr/>
        </p:nvSpPr>
        <p:spPr>
          <a:xfrm rot="2842142">
            <a:off x="5064982" y="1006991"/>
            <a:ext cx="1489155" cy="4850457"/>
          </a:xfrm>
          <a:prstGeom prst="flowChartInputOutpu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6" name="Rectangle à coins arrondis 5"/>
          <p:cNvSpPr/>
          <p:nvPr/>
        </p:nvSpPr>
        <p:spPr>
          <a:xfrm>
            <a:off x="6657977" y="3170922"/>
            <a:ext cx="1992184" cy="510778"/>
          </a:xfrm>
          <a:prstGeom prst="roundRect">
            <a:avLst/>
          </a:prstGeom>
          <a:solidFill>
            <a:srgbClr val="7030A0">
              <a:alpha val="46000"/>
            </a:srgbClr>
          </a:solidFill>
        </p:spPr>
        <p:style>
          <a:lnRef idx="0">
            <a:schemeClr val="accent2"/>
          </a:lnRef>
          <a:fillRef idx="3">
            <a:schemeClr val="accent2"/>
          </a:fillRef>
          <a:effectRef idx="3">
            <a:schemeClr val="accent2"/>
          </a:effectRef>
          <a:fontRef idx="minor">
            <a:schemeClr val="lt1"/>
          </a:fontRef>
        </p:style>
        <p:txBody>
          <a:bodyPr wrap="none" rtlCol="0" anchor="ctr">
            <a:spAutoFit/>
          </a:bodyPr>
          <a:lstStyle/>
          <a:p>
            <a:pPr algn="ctr"/>
            <a:r>
              <a:rPr lang="en-US" sz="2400" b="1" dirty="0" smtClean="0"/>
              <a:t>Intermediary</a:t>
            </a:r>
            <a:endParaRPr lang="en-US" sz="2400" b="1" dirty="0"/>
          </a:p>
        </p:txBody>
      </p:sp>
      <p:sp>
        <p:nvSpPr>
          <p:cNvPr id="11" name="Ellipse 10"/>
          <p:cNvSpPr/>
          <p:nvPr/>
        </p:nvSpPr>
        <p:spPr>
          <a:xfrm>
            <a:off x="4163209" y="1957892"/>
            <a:ext cx="494852" cy="90364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3746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0" presetClass="path" presetSubtype="0" accel="50000" decel="50000" fill="hold" grpId="0" nodeType="afterEffect">
                                  <p:stCondLst>
                                    <p:cond delay="0"/>
                                  </p:stCondLst>
                                  <p:childTnLst>
                                    <p:animMotion origin="layout" path="M 1.89893E-6 -5.09137E-6 C 0.00769 0.00138 0.01524 0.00253 0.02292 0.00462 C 0.03412 0.01156 0.04637 0.01803 0.05822 0.02035 C 0.06812 0.02659 0.07958 0.02544 0.09 0.02821 C 0.09599 0.03191 0.0999 0.03191 0.1068 0.03284 C 0.11305 0.03677 0.11982 0.03908 0.12621 0.04232 C 0.12959 0.04417 0.13246 0.04695 0.13584 0.04857 C 0.14236 0.05666 0.14717 0.05828 0.15434 0.06268 C 0.16372 0.07448 0.17374 0.08373 0.18534 0.08627 C 0.1895 0.09113 0.1869 0.08859 0.19328 0.09252 C 0.19732 0.09483 0.19966 0.10131 0.20383 0.10339 C 0.20474 0.10455 0.20552 0.10594 0.20644 0.10663 C 0.20813 0.10802 0.21177 0.10964 0.21177 0.10964 C 0.21672 0.11565 0.21777 0.11658 0.22324 0.11912 C 0.2248 0.1212 0.22701 0.12166 0.22858 0.12375 C 0.23053 0.12652 0.23157 0.13416 0.233 0.13786 C 0.23431 0.14572 0.23535 0.15359 0.23652 0.16145 C 0.23704 0.16469 0.23821 0.17094 0.23821 0.17094 C 0.23717 0.17996 0.23665 0.19129 0.23118 0.1943 C 0.22962 0.20286 0.23157 0.19661 0.22766 0.20055 C 0.22584 0.2024 0.22232 0.20702 0.22232 0.20702 C 0.22206 0.20864 0.22206 0.21049 0.22141 0.21165 C 0.22063 0.21304 0.21477 0.2172 0.21347 0.21789 C 0.21008 0.22206 0.20591 0.22298 0.20292 0.22877 C 0.19875 0.23663 0.19315 0.24403 0.18794 0.24935 C 0.18429 0.25306 0.18104 0.25583 0.17739 0.26023 C 0.17583 0.26208 0.17205 0.26323 0.17205 0.26323 C 0.16932 0.2704 0.16424 0.27318 0.15968 0.27596 C 0.15681 0.28104 0.15447 0.28197 0.15082 0.28521 C 0.14639 0.29307 0.13858 0.3021 0.13233 0.30556 C 0.12529 0.31436 0.11683 0.31436 0.1094 0.32129 C 0.09951 0.33055 0.09013 0.3361 0.07932 0.34165 C 0.07229 0.35044 0.06108 0.35067 0.05288 0.35275 C 0.03738 0.35692 0.02162 0.35715 0.00612 0.36062 C 0.00208 0.3627 -0.00365 0.36432 -0.00716 0.36848 C -0.00977 0.37149 -0.01276 0.3738 -0.01589 0.37473 C -0.02501 0.37751 -0.02058 0.3738 -0.02474 0.37774 " pathEditMode="relative" ptsTypes="ffffffffffffffffffffffffffffffffffffA">
                                      <p:cBhvr>
                                        <p:cTn id="10" dur="4000" fill="hold"/>
                                        <p:tgtEl>
                                          <p:spTgt spid="11"/>
                                        </p:tgtEl>
                                        <p:attrNameLst>
                                          <p:attrName>ppt_x</p:attrName>
                                          <p:attrName>ppt_y</p:attrName>
                                        </p:attrNameLst>
                                      </p:cBhvr>
                                    </p:animMotion>
                                  </p:childTnLst>
                                  <p:subTnLst>
                                    <p:set>
                                      <p:cBhvr override="childStyle">
                                        <p:cTn dur="1" fill="hold" display="0" masterRel="sameClick" afterEffect="1">
                                          <p:stCondLst>
                                            <p:cond evt="end" delay="0">
                                              <p:tn val="9"/>
                                            </p:cond>
                                          </p:stCondLst>
                                        </p:cTn>
                                        <p:tgtEl>
                                          <p:spTgt spid="1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0" nodeType="clickEffect">
                                  <p:stCondLst>
                                    <p:cond delay="0"/>
                                  </p:stCondLst>
                                  <p:childTnLst>
                                    <p:anim calcmode="lin" valueType="num">
                                      <p:cBhvr>
                                        <p:cTn id="14" dur="1000"/>
                                        <p:tgtEl>
                                          <p:spTgt spid="6"/>
                                        </p:tgtEl>
                                        <p:attrNameLst>
                                          <p:attrName>ppt_w</p:attrName>
                                        </p:attrNameLst>
                                      </p:cBhvr>
                                      <p:tavLst>
                                        <p:tav tm="0">
                                          <p:val>
                                            <p:strVal val="ppt_w"/>
                                          </p:val>
                                        </p:tav>
                                        <p:tav tm="100000">
                                          <p:val>
                                            <p:fltVal val="0"/>
                                          </p:val>
                                        </p:tav>
                                      </p:tavLst>
                                    </p:anim>
                                    <p:anim calcmode="lin" valueType="num">
                                      <p:cBhvr>
                                        <p:cTn id="15" dur="1000"/>
                                        <p:tgtEl>
                                          <p:spTgt spid="6"/>
                                        </p:tgtEl>
                                        <p:attrNameLst>
                                          <p:attrName>ppt_h</p:attrName>
                                        </p:attrNameLst>
                                      </p:cBhvr>
                                      <p:tavLst>
                                        <p:tav tm="0">
                                          <p:val>
                                            <p:strVal val="ppt_h"/>
                                          </p:val>
                                        </p:tav>
                                        <p:tav tm="100000">
                                          <p:val>
                                            <p:fltVal val="0"/>
                                          </p:val>
                                        </p:tav>
                                      </p:tavLst>
                                    </p:anim>
                                    <p:anim calcmode="lin" valueType="num">
                                      <p:cBhvr>
                                        <p:cTn id="16" dur="1000"/>
                                        <p:tgtEl>
                                          <p:spTgt spid="6"/>
                                        </p:tgtEl>
                                        <p:attrNameLst>
                                          <p:attrName>style.rotation</p:attrName>
                                        </p:attrNameLst>
                                      </p:cBhvr>
                                      <p:tavLst>
                                        <p:tav tm="0">
                                          <p:val>
                                            <p:fltVal val="0"/>
                                          </p:val>
                                        </p:tav>
                                        <p:tav tm="100000">
                                          <p:val>
                                            <p:fltVal val="90"/>
                                          </p:val>
                                        </p:tav>
                                      </p:tavLst>
                                    </p:anim>
                                    <p:animEffect transition="out" filter="fade">
                                      <p:cBhvr>
                                        <p:cTn id="17" dur="1000"/>
                                        <p:tgtEl>
                                          <p:spTgt spid="6"/>
                                        </p:tgtEl>
                                      </p:cBhvr>
                                    </p:animEffect>
                                    <p:set>
                                      <p:cBhvr>
                                        <p:cTn id="18"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Any Cultural / psychological evolution</a:t>
            </a:r>
            <a:endParaRPr lang="en-US" dirty="0"/>
          </a:p>
        </p:txBody>
      </p:sp>
      <p:sp>
        <p:nvSpPr>
          <p:cNvPr id="3" name="Espace réservé du texte 2"/>
          <p:cNvSpPr>
            <a:spLocks noGrp="1"/>
          </p:cNvSpPr>
          <p:nvPr>
            <p:ph type="body" idx="1"/>
          </p:nvPr>
        </p:nvSpPr>
        <p:spPr/>
        <p:txBody>
          <a:bodyPr/>
          <a:lstStyle/>
          <a:p>
            <a:endParaRPr lang="fr-FR"/>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15</a:t>
            </a:fld>
            <a:endParaRPr lang="fr-FR"/>
          </a:p>
        </p:txBody>
      </p:sp>
    </p:spTree>
    <p:extLst>
      <p:ext uri="{BB962C8B-B14F-4D97-AF65-F5344CB8AC3E}">
        <p14:creationId xmlns:p14="http://schemas.microsoft.com/office/powerpoint/2010/main" val="148101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Any cultural / psychological evolution ?</a:t>
            </a:r>
            <a:endParaRPr lang="en-US" b="1" dirty="0"/>
          </a:p>
        </p:txBody>
      </p:sp>
      <p:sp>
        <p:nvSpPr>
          <p:cNvPr id="3" name="Espace réservé du contenu 2"/>
          <p:cNvSpPr>
            <a:spLocks noGrp="1"/>
          </p:cNvSpPr>
          <p:nvPr>
            <p:ph idx="1"/>
          </p:nvPr>
        </p:nvSpPr>
        <p:spPr/>
        <p:txBody>
          <a:bodyPr/>
          <a:lstStyle/>
          <a:p>
            <a:r>
              <a:rPr lang="en-US" dirty="0"/>
              <a:t>Observation of Lord Fredrick </a:t>
            </a:r>
            <a:r>
              <a:rPr lang="en-US" dirty="0" err="1"/>
              <a:t>Daltry</a:t>
            </a:r>
            <a:r>
              <a:rPr lang="en-US" dirty="0"/>
              <a:t> LUGARD in 1926</a:t>
            </a:r>
            <a:endParaRPr lang="en-US" i="1" dirty="0"/>
          </a:p>
          <a:p>
            <a:r>
              <a:rPr lang="en-US" i="1" dirty="0" smtClean="0"/>
              <a:t>“</a:t>
            </a:r>
            <a:r>
              <a:rPr lang="en-US" i="1" dirty="0"/>
              <a:t>In character and temperament, the typical African of this race-type is a happy, thriftless, excitable person, lacking in self-control, discipline, and foresight. … </a:t>
            </a:r>
            <a:r>
              <a:rPr lang="en-US" i="1" u="sng" dirty="0"/>
              <a:t>His thoughts are concentrated on the events and feelings of the moment, and he suffers little from the apprehension for the future or grief for the past.</a:t>
            </a:r>
            <a:r>
              <a:rPr lang="en-US" i="1" dirty="0"/>
              <a:t> ….  He will work hard with a less incentive than most races.”</a:t>
            </a:r>
            <a:r>
              <a:rPr lang="fr-FR" dirty="0"/>
              <a:t> </a:t>
            </a:r>
            <a:endParaRPr lang="fr-FR" dirty="0" smtClean="0"/>
          </a:p>
          <a:p>
            <a:endParaRPr lang="fr-FR" dirty="0" smtClean="0"/>
          </a:p>
          <a:p>
            <a:pPr lvl="1"/>
            <a:r>
              <a:rPr lang="fr-FR" sz="1400" u="sng" dirty="0" smtClean="0">
                <a:hlinkClick r:id="rId2"/>
              </a:rPr>
              <a:t>http</a:t>
            </a:r>
            <a:r>
              <a:rPr lang="fr-FR" sz="1400" u="sng" dirty="0">
                <a:hlinkClick r:id="rId2"/>
              </a:rPr>
              <a:t>://www.vanguardngr.com/2013/02/c-e-n-t-e-n-a-r-y-the-way-nigerians-are-by-lugard/</a:t>
            </a:r>
            <a:r>
              <a:rPr lang="fr-FR" sz="1400" dirty="0"/>
              <a:t>, 9/2/2013</a:t>
            </a:r>
          </a:p>
          <a:p>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16</a:t>
            </a:fld>
            <a:endParaRPr lang="fr-FR"/>
          </a:p>
        </p:txBody>
      </p:sp>
    </p:spTree>
    <p:extLst>
      <p:ext uri="{BB962C8B-B14F-4D97-AF65-F5344CB8AC3E}">
        <p14:creationId xmlns:p14="http://schemas.microsoft.com/office/powerpoint/2010/main" val="3551601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147" y="2971806"/>
            <a:ext cx="10357851" cy="1684150"/>
          </a:xfrm>
        </p:spPr>
        <p:txBody>
          <a:bodyPr>
            <a:normAutofit/>
          </a:bodyPr>
          <a:lstStyle/>
          <a:p>
            <a:r>
              <a:rPr lang="fr-FR" sz="4000" noProof="1"/>
              <a:t>Opportunities in identification and creation of services</a:t>
            </a:r>
          </a:p>
        </p:txBody>
      </p:sp>
      <p:sp>
        <p:nvSpPr>
          <p:cNvPr id="3" name="Espace réservé du texte 2"/>
          <p:cNvSpPr>
            <a:spLocks noGrp="1"/>
          </p:cNvSpPr>
          <p:nvPr>
            <p:ph type="body" idx="1"/>
          </p:nvPr>
        </p:nvSpPr>
        <p:spPr/>
        <p:txBody>
          <a:bodyPr/>
          <a:lstStyle/>
          <a:p>
            <a:endParaRPr lang="fr-FR" i="1" noProof="1"/>
          </a:p>
        </p:txBody>
      </p:sp>
    </p:spTree>
    <p:extLst>
      <p:ext uri="{BB962C8B-B14F-4D97-AF65-F5344CB8AC3E}">
        <p14:creationId xmlns:p14="http://schemas.microsoft.com/office/powerpoint/2010/main" val="397761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a:t>D</a:t>
            </a:r>
            <a:r>
              <a:rPr lang="en-US" sz="2800" b="1" kern="1200" dirty="0" smtClean="0">
                <a:solidFill>
                  <a:schemeClr val="tx1"/>
                </a:solidFill>
                <a:effectLst/>
                <a:latin typeface="+mj-lt"/>
                <a:ea typeface="+mj-ea"/>
                <a:cs typeface="+mj-cs"/>
              </a:rPr>
              <a:t>esign</a:t>
            </a:r>
            <a:r>
              <a:rPr lang="en-US" sz="2800" kern="1200" dirty="0" smtClean="0">
                <a:solidFill>
                  <a:schemeClr val="tx1"/>
                </a:solidFill>
                <a:effectLst/>
                <a:latin typeface="+mj-lt"/>
                <a:ea typeface="+mj-ea"/>
                <a:cs typeface="+mj-cs"/>
              </a:rPr>
              <a:t> and </a:t>
            </a:r>
            <a:r>
              <a:rPr lang="en-US" sz="2800" b="1" kern="1200" dirty="0" smtClean="0">
                <a:solidFill>
                  <a:schemeClr val="tx1"/>
                </a:solidFill>
                <a:effectLst/>
                <a:latin typeface="+mj-lt"/>
                <a:ea typeface="+mj-ea"/>
                <a:cs typeface="+mj-cs"/>
              </a:rPr>
              <a:t>administration</a:t>
            </a:r>
            <a:r>
              <a:rPr lang="en-US" sz="2800" kern="1200" dirty="0" smtClean="0">
                <a:solidFill>
                  <a:schemeClr val="tx1"/>
                </a:solidFill>
                <a:effectLst/>
                <a:latin typeface="+mj-lt"/>
                <a:ea typeface="+mj-ea"/>
                <a:cs typeface="+mj-cs"/>
              </a:rPr>
              <a:t> of services</a:t>
            </a:r>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18</a:t>
            </a:fld>
            <a:endParaRPr lang="fr-FR"/>
          </a:p>
        </p:txBody>
      </p:sp>
      <p:sp>
        <p:nvSpPr>
          <p:cNvPr id="25" name="Text Box 4"/>
          <p:cNvSpPr txBox="1">
            <a:spLocks noChangeArrowheads="1"/>
          </p:cNvSpPr>
          <p:nvPr/>
        </p:nvSpPr>
        <p:spPr bwMode="auto">
          <a:xfrm>
            <a:off x="183868" y="4771446"/>
            <a:ext cx="2206823" cy="7078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lgn="just">
              <a:spcAft>
                <a:spcPts val="0"/>
              </a:spcAft>
            </a:pPr>
            <a:r>
              <a:rPr lang="en-US" sz="2000" i="1" dirty="0">
                <a:ln>
                  <a:solidFill>
                    <a:schemeClr val="accent1"/>
                  </a:solidFill>
                </a:ln>
                <a:solidFill>
                  <a:srgbClr val="FF0000"/>
                </a:solidFill>
                <a:effectLst/>
                <a:latin typeface="Cambria"/>
                <a:ea typeface="Times New Roman"/>
                <a:cs typeface="Times New Roman"/>
              </a:rPr>
              <a:t>Beneficiaries</a:t>
            </a:r>
            <a:r>
              <a:rPr lang="en-US" sz="2000" dirty="0">
                <a:ln>
                  <a:solidFill>
                    <a:schemeClr val="accent1"/>
                  </a:solidFill>
                </a:ln>
                <a:effectLst/>
                <a:latin typeface="Cambria"/>
                <a:ea typeface="Times New Roman"/>
                <a:cs typeface="Times New Roman"/>
              </a:rPr>
              <a:t/>
            </a:r>
            <a:br>
              <a:rPr lang="en-US" sz="2000" dirty="0">
                <a:ln>
                  <a:solidFill>
                    <a:schemeClr val="accent1"/>
                  </a:solidFill>
                </a:ln>
                <a:effectLst/>
                <a:latin typeface="Cambria"/>
                <a:ea typeface="Times New Roman"/>
                <a:cs typeface="Times New Roman"/>
              </a:rPr>
            </a:br>
            <a:r>
              <a:rPr lang="en-US" sz="2000" i="1" dirty="0">
                <a:ln>
                  <a:solidFill>
                    <a:schemeClr val="accent1"/>
                  </a:solidFill>
                </a:ln>
                <a:effectLst/>
                <a:latin typeface="Cambria"/>
                <a:ea typeface="Times New Roman"/>
                <a:cs typeface="Times New Roman"/>
              </a:rPr>
              <a:t>Population/Citizen</a:t>
            </a:r>
            <a:endParaRPr lang="fr-FR" sz="2000" dirty="0">
              <a:ln>
                <a:solidFill>
                  <a:schemeClr val="accent1"/>
                </a:solidFill>
              </a:ln>
              <a:effectLst/>
              <a:latin typeface="Cambria"/>
              <a:ea typeface="Times New Roman"/>
              <a:cs typeface="Times New Roman"/>
            </a:endParaRPr>
          </a:p>
        </p:txBody>
      </p:sp>
      <p:sp>
        <p:nvSpPr>
          <p:cNvPr id="26" name="Text Box 5"/>
          <p:cNvSpPr txBox="1">
            <a:spLocks noChangeArrowheads="1"/>
          </p:cNvSpPr>
          <p:nvPr/>
        </p:nvSpPr>
        <p:spPr bwMode="auto">
          <a:xfrm>
            <a:off x="217635" y="1959292"/>
            <a:ext cx="2792431" cy="1015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none" lIns="91440" tIns="45720" rIns="91440" bIns="45720" anchor="t" anchorCtr="0" upright="1">
            <a:spAutoFit/>
          </a:bodyPr>
          <a:lstStyle/>
          <a:p>
            <a:pPr algn="just">
              <a:spcAft>
                <a:spcPts val="0"/>
              </a:spcAft>
            </a:pPr>
            <a:r>
              <a:rPr lang="en-US" sz="2000" i="1" dirty="0">
                <a:ln>
                  <a:solidFill>
                    <a:schemeClr val="tx1"/>
                  </a:solidFill>
                </a:ln>
                <a:solidFill>
                  <a:srgbClr val="FF0000"/>
                </a:solidFill>
                <a:effectLst/>
                <a:latin typeface="Cambria"/>
                <a:ea typeface="Times New Roman"/>
                <a:cs typeface="Times New Roman"/>
              </a:rPr>
              <a:t>Decision-maker</a:t>
            </a:r>
            <a:r>
              <a:rPr lang="en-US" sz="2000" i="1" dirty="0">
                <a:ln>
                  <a:solidFill>
                    <a:schemeClr val="tx1"/>
                  </a:solidFill>
                </a:ln>
                <a:effectLst/>
                <a:latin typeface="Cambria"/>
                <a:ea typeface="Times New Roman"/>
                <a:cs typeface="Times New Roman"/>
              </a:rPr>
              <a:t/>
            </a:r>
            <a:br>
              <a:rPr lang="en-US" sz="2000" i="1" dirty="0">
                <a:ln>
                  <a:solidFill>
                    <a:schemeClr val="tx1"/>
                  </a:solidFill>
                </a:ln>
                <a:effectLst/>
                <a:latin typeface="Cambria"/>
                <a:ea typeface="Times New Roman"/>
                <a:cs typeface="Times New Roman"/>
              </a:rPr>
            </a:br>
            <a:r>
              <a:rPr lang="en-US" sz="2000" i="1" dirty="0" smtClean="0">
                <a:ln>
                  <a:solidFill>
                    <a:schemeClr val="tx1"/>
                  </a:solidFill>
                </a:ln>
                <a:effectLst/>
                <a:latin typeface="Cambria"/>
                <a:ea typeface="Times New Roman"/>
                <a:cs typeface="Times New Roman"/>
              </a:rPr>
              <a:t>Entrepreneur/</a:t>
            </a:r>
          </a:p>
          <a:p>
            <a:pPr algn="just">
              <a:spcAft>
                <a:spcPts val="0"/>
              </a:spcAft>
            </a:pPr>
            <a:r>
              <a:rPr lang="en-US" sz="2000" i="1" dirty="0" smtClean="0">
                <a:ln>
                  <a:solidFill>
                    <a:schemeClr val="tx1"/>
                  </a:solidFill>
                </a:ln>
                <a:effectLst/>
                <a:latin typeface="Cambria"/>
                <a:ea typeface="Times New Roman"/>
                <a:cs typeface="Times New Roman"/>
              </a:rPr>
              <a:t>Government/Collectivity</a:t>
            </a:r>
            <a:endParaRPr lang="fr-FR" sz="2000" dirty="0">
              <a:ln>
                <a:solidFill>
                  <a:schemeClr val="tx1"/>
                </a:solidFill>
              </a:ln>
              <a:effectLst/>
              <a:latin typeface="Cambria"/>
              <a:ea typeface="Times New Roman"/>
              <a:cs typeface="Times New Roman"/>
            </a:endParaRPr>
          </a:p>
        </p:txBody>
      </p:sp>
      <p:sp>
        <p:nvSpPr>
          <p:cNvPr id="27" name="Oval 6"/>
          <p:cNvSpPr>
            <a:spLocks noChangeArrowheads="1"/>
          </p:cNvSpPr>
          <p:nvPr/>
        </p:nvSpPr>
        <p:spPr bwMode="auto">
          <a:xfrm>
            <a:off x="3379029" y="1934629"/>
            <a:ext cx="1388993" cy="562630"/>
          </a:xfrm>
          <a:prstGeom prst="ellipse">
            <a:avLst/>
          </a:prstGeom>
          <a:gradFill rotWithShape="0">
            <a:gsLst>
              <a:gs pos="0">
                <a:srgbClr val="FFFFFF"/>
              </a:gs>
              <a:gs pos="100000">
                <a:srgbClr val="E5B8B7"/>
              </a:gs>
            </a:gsLst>
            <a:lin ang="5400000" scaled="1"/>
          </a:gradFill>
          <a:ln w="12700">
            <a:solidFill>
              <a:srgbClr val="D99594"/>
            </a:solidFill>
            <a:round/>
            <a:headEnd/>
            <a:tailEnd/>
          </a:ln>
          <a:effectLst>
            <a:outerShdw dist="28398" dir="3806097" algn="ctr" rotWithShape="0">
              <a:srgbClr val="622423">
                <a:alpha val="50000"/>
              </a:srgbClr>
            </a:outerShdw>
          </a:effectLst>
        </p:spPr>
        <p:txBody>
          <a:bodyPr rot="0" vert="horz" wrap="none" lIns="91440" tIns="45720" rIns="91440" bIns="45720" anchor="t" anchorCtr="0" upright="1">
            <a:spAutoFit/>
          </a:bodyPr>
          <a:lstStyle/>
          <a:p>
            <a:pPr algn="just">
              <a:spcAft>
                <a:spcPts val="0"/>
              </a:spcAft>
            </a:pPr>
            <a:r>
              <a:rPr lang="fr-FR" sz="2000" b="1">
                <a:effectLst/>
                <a:latin typeface="Cambria"/>
                <a:ea typeface="Times New Roman"/>
                <a:cs typeface="Times New Roman"/>
              </a:rPr>
              <a:t>Design</a:t>
            </a:r>
          </a:p>
        </p:txBody>
      </p:sp>
      <p:sp>
        <p:nvSpPr>
          <p:cNvPr id="28" name="Oval 7"/>
          <p:cNvSpPr>
            <a:spLocks noChangeArrowheads="1"/>
          </p:cNvSpPr>
          <p:nvPr/>
        </p:nvSpPr>
        <p:spPr bwMode="auto">
          <a:xfrm>
            <a:off x="3050061" y="4886221"/>
            <a:ext cx="2046928" cy="562630"/>
          </a:xfrm>
          <a:prstGeom prst="ellipse">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rot="0" vert="horz" wrap="none" lIns="91440" tIns="45720" rIns="91440" bIns="45720" anchor="t" anchorCtr="0" upright="1">
            <a:spAutoFit/>
          </a:bodyPr>
          <a:lstStyle/>
          <a:p>
            <a:pPr algn="ctr">
              <a:spcAft>
                <a:spcPts val="0"/>
              </a:spcAft>
            </a:pPr>
            <a:r>
              <a:rPr lang="en-US" sz="2000" b="1">
                <a:effectLst/>
                <a:latin typeface="Cambria"/>
                <a:ea typeface="Times New Roman"/>
                <a:cs typeface="Times New Roman"/>
              </a:rPr>
              <a:t>Awareness</a:t>
            </a:r>
            <a:endParaRPr lang="fr-FR" sz="2000" b="1">
              <a:effectLst/>
              <a:latin typeface="Cambria"/>
              <a:ea typeface="Times New Roman"/>
              <a:cs typeface="Times New Roman"/>
            </a:endParaRPr>
          </a:p>
        </p:txBody>
      </p:sp>
      <p:sp>
        <p:nvSpPr>
          <p:cNvPr id="33" name="Oval 12"/>
          <p:cNvSpPr>
            <a:spLocks noChangeArrowheads="1"/>
          </p:cNvSpPr>
          <p:nvPr/>
        </p:nvSpPr>
        <p:spPr bwMode="auto">
          <a:xfrm>
            <a:off x="5224293" y="1934629"/>
            <a:ext cx="2946593" cy="562630"/>
          </a:xfrm>
          <a:prstGeom prst="ellipse">
            <a:avLst/>
          </a:prstGeom>
          <a:gradFill rotWithShape="0">
            <a:gsLst>
              <a:gs pos="0">
                <a:srgbClr val="FFFFFF"/>
              </a:gs>
              <a:gs pos="100000">
                <a:srgbClr val="E5B8B7"/>
              </a:gs>
            </a:gsLst>
            <a:lin ang="5400000" scaled="1"/>
          </a:gradFill>
          <a:ln w="12700">
            <a:solidFill>
              <a:srgbClr val="D99594"/>
            </a:solidFill>
            <a:round/>
            <a:headEnd/>
            <a:tailEnd/>
          </a:ln>
          <a:effectLst>
            <a:outerShdw dist="28398" dir="3806097" algn="ctr" rotWithShape="0">
              <a:srgbClr val="622423">
                <a:alpha val="50000"/>
              </a:srgbClr>
            </a:outerShdw>
          </a:effectLst>
        </p:spPr>
        <p:txBody>
          <a:bodyPr rot="0" vert="horz" wrap="none" lIns="91440" tIns="45720" rIns="91440" bIns="45720" anchor="t" anchorCtr="0" upright="1">
            <a:spAutoFit/>
          </a:bodyPr>
          <a:lstStyle/>
          <a:p>
            <a:pPr algn="just">
              <a:spcAft>
                <a:spcPts val="0"/>
              </a:spcAft>
            </a:pPr>
            <a:r>
              <a:rPr lang="en-US" sz="2000" b="1">
                <a:effectLst/>
                <a:latin typeface="Cambria"/>
                <a:ea typeface="Times New Roman"/>
                <a:cs typeface="Times New Roman"/>
              </a:rPr>
              <a:t>Implementation</a:t>
            </a:r>
            <a:endParaRPr lang="fr-FR" sz="2000" b="1">
              <a:effectLst/>
              <a:latin typeface="Cambria"/>
              <a:ea typeface="Times New Roman"/>
              <a:cs typeface="Times New Roman"/>
            </a:endParaRPr>
          </a:p>
        </p:txBody>
      </p:sp>
      <p:sp>
        <p:nvSpPr>
          <p:cNvPr id="35" name="Oval 14"/>
          <p:cNvSpPr>
            <a:spLocks noChangeArrowheads="1"/>
          </p:cNvSpPr>
          <p:nvPr/>
        </p:nvSpPr>
        <p:spPr bwMode="auto">
          <a:xfrm>
            <a:off x="5551141" y="4886221"/>
            <a:ext cx="2292897" cy="562630"/>
          </a:xfrm>
          <a:prstGeom prst="ellipse">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rot="0" vert="horz" wrap="none" lIns="91440" tIns="45720" rIns="91440" bIns="45720" anchor="t" anchorCtr="0" upright="1">
            <a:spAutoFit/>
          </a:bodyPr>
          <a:lstStyle/>
          <a:p>
            <a:pPr algn="ctr">
              <a:spcAft>
                <a:spcPts val="0"/>
              </a:spcAft>
            </a:pPr>
            <a:r>
              <a:rPr lang="fr-FR" sz="2000" b="1">
                <a:effectLst/>
                <a:latin typeface="Cambria"/>
                <a:ea typeface="Times New Roman"/>
                <a:cs typeface="Times New Roman"/>
              </a:rPr>
              <a:t>Exploitation</a:t>
            </a:r>
          </a:p>
        </p:txBody>
      </p:sp>
      <p:sp>
        <p:nvSpPr>
          <p:cNvPr id="39" name="AutoShape 18"/>
          <p:cNvSpPr>
            <a:spLocks noChangeArrowheads="1"/>
          </p:cNvSpPr>
          <p:nvPr/>
        </p:nvSpPr>
        <p:spPr bwMode="auto">
          <a:xfrm>
            <a:off x="6065383" y="3460936"/>
            <a:ext cx="1264413" cy="510778"/>
          </a:xfrm>
          <a:prstGeom prst="roundRect">
            <a:avLst>
              <a:gd name="adj" fmla="val 16667"/>
            </a:avLst>
          </a:prstGeom>
          <a:gradFill rotWithShape="0">
            <a:gsLst>
              <a:gs pos="0">
                <a:srgbClr val="92CDDC"/>
              </a:gs>
              <a:gs pos="50000">
                <a:srgbClr val="DAEEF3"/>
              </a:gs>
              <a:gs pos="100000">
                <a:srgbClr val="92CDDC"/>
              </a:gs>
            </a:gsLst>
            <a:lin ang="18900000" scaled="1"/>
          </a:gradFill>
          <a:ln w="12700">
            <a:solidFill>
              <a:srgbClr val="92CDDC"/>
            </a:solidFill>
            <a:round/>
            <a:headEnd/>
            <a:tailEnd/>
          </a:ln>
          <a:effectLst>
            <a:outerShdw dist="28398" dir="3806097" algn="ctr" rotWithShape="0">
              <a:srgbClr val="205867">
                <a:alpha val="50000"/>
              </a:srgbClr>
            </a:outerShdw>
          </a:effectLst>
        </p:spPr>
        <p:txBody>
          <a:bodyPr rot="0" vert="horz" wrap="none" lIns="91440" tIns="45720" rIns="91440" bIns="45720" anchor="t" anchorCtr="0" upright="1">
            <a:spAutoFit/>
          </a:bodyPr>
          <a:lstStyle/>
          <a:p>
            <a:pPr algn="ctr">
              <a:spcAft>
                <a:spcPts val="0"/>
              </a:spcAft>
            </a:pPr>
            <a:r>
              <a:rPr lang="fr-FR" sz="2400" b="1" dirty="0">
                <a:effectLst/>
                <a:latin typeface="Cambria"/>
                <a:ea typeface="Times New Roman"/>
                <a:cs typeface="Times New Roman"/>
              </a:rPr>
              <a:t>Service</a:t>
            </a:r>
            <a:endParaRPr lang="fr-FR" sz="2000" dirty="0">
              <a:effectLst/>
              <a:latin typeface="Cambria"/>
              <a:ea typeface="Times New Roman"/>
              <a:cs typeface="Times New Roman"/>
            </a:endParaRPr>
          </a:p>
        </p:txBody>
      </p:sp>
      <p:sp>
        <p:nvSpPr>
          <p:cNvPr id="40" name="Oval 19"/>
          <p:cNvSpPr>
            <a:spLocks noChangeArrowheads="1"/>
          </p:cNvSpPr>
          <p:nvPr/>
        </p:nvSpPr>
        <p:spPr bwMode="auto">
          <a:xfrm>
            <a:off x="8727965" y="1934629"/>
            <a:ext cx="2025648" cy="562630"/>
          </a:xfrm>
          <a:prstGeom prst="ellipse">
            <a:avLst/>
          </a:prstGeom>
          <a:gradFill rotWithShape="0">
            <a:gsLst>
              <a:gs pos="0">
                <a:srgbClr val="FFFFFF"/>
              </a:gs>
              <a:gs pos="100000">
                <a:srgbClr val="E5B8B7"/>
              </a:gs>
            </a:gsLst>
            <a:lin ang="5400000" scaled="1"/>
          </a:gradFill>
          <a:ln w="12700">
            <a:solidFill>
              <a:srgbClr val="D99594"/>
            </a:solidFill>
            <a:round/>
            <a:headEnd/>
            <a:tailEnd/>
          </a:ln>
          <a:effectLst>
            <a:outerShdw dist="28398" dir="3806097" algn="ctr" rotWithShape="0">
              <a:srgbClr val="622423">
                <a:alpha val="50000"/>
              </a:srgbClr>
            </a:outerShdw>
          </a:effectLst>
        </p:spPr>
        <p:txBody>
          <a:bodyPr rot="0" vert="horz" wrap="none" lIns="91440" tIns="45720" rIns="91440" bIns="45720" anchor="t" anchorCtr="0" upright="1">
            <a:spAutoFit/>
          </a:bodyPr>
          <a:lstStyle/>
          <a:p>
            <a:pPr algn="just">
              <a:spcAft>
                <a:spcPts val="0"/>
              </a:spcAft>
            </a:pPr>
            <a:r>
              <a:rPr lang="en-US" sz="2000" b="1" dirty="0">
                <a:effectLst/>
                <a:latin typeface="Cambria"/>
                <a:ea typeface="Times New Roman"/>
                <a:cs typeface="Times New Roman"/>
              </a:rPr>
              <a:t>Evaluation</a:t>
            </a:r>
            <a:endParaRPr lang="fr-FR" sz="2000" b="1" dirty="0">
              <a:effectLst/>
              <a:latin typeface="Cambria"/>
              <a:ea typeface="Times New Roman"/>
              <a:cs typeface="Times New Roman"/>
            </a:endParaRPr>
          </a:p>
        </p:txBody>
      </p:sp>
      <p:sp>
        <p:nvSpPr>
          <p:cNvPr id="41" name="Oval 20"/>
          <p:cNvSpPr>
            <a:spLocks noChangeArrowheads="1"/>
          </p:cNvSpPr>
          <p:nvPr/>
        </p:nvSpPr>
        <p:spPr bwMode="auto">
          <a:xfrm>
            <a:off x="8610615" y="4886221"/>
            <a:ext cx="2204987" cy="562630"/>
          </a:xfrm>
          <a:prstGeom prst="ellipse">
            <a:avLst/>
          </a:prstGeom>
          <a:gradFill rotWithShape="0">
            <a:gsLst>
              <a:gs pos="0">
                <a:srgbClr val="C2D69B"/>
              </a:gs>
              <a:gs pos="50000">
                <a:srgbClr val="9BBB59"/>
              </a:gs>
              <a:gs pos="100000">
                <a:srgbClr val="C2D69B"/>
              </a:gs>
            </a:gsLst>
            <a:lin ang="5400000" scaled="1"/>
          </a:gradFill>
          <a:ln w="12700">
            <a:solidFill>
              <a:srgbClr val="9BBB59"/>
            </a:solidFill>
            <a:round/>
            <a:headEnd/>
            <a:tailEnd/>
          </a:ln>
          <a:effectLst>
            <a:outerShdw dist="28398" dir="3806097" algn="ctr" rotWithShape="0">
              <a:srgbClr val="4E6128"/>
            </a:outerShdw>
          </a:effectLst>
        </p:spPr>
        <p:txBody>
          <a:bodyPr rot="0" vert="horz" wrap="none" lIns="91440" tIns="45720" rIns="91440" bIns="45720" anchor="t" anchorCtr="0" upright="1">
            <a:spAutoFit/>
          </a:bodyPr>
          <a:lstStyle/>
          <a:p>
            <a:pPr algn="ctr">
              <a:spcAft>
                <a:spcPts val="0"/>
              </a:spcAft>
            </a:pPr>
            <a:r>
              <a:rPr lang="en-US" sz="2000" b="1">
                <a:effectLst/>
                <a:latin typeface="Cambria"/>
                <a:ea typeface="Times New Roman"/>
                <a:cs typeface="Times New Roman"/>
              </a:rPr>
              <a:t>Assessment</a:t>
            </a:r>
            <a:endParaRPr lang="fr-FR" sz="2000" b="1">
              <a:effectLst/>
              <a:latin typeface="Cambria"/>
              <a:ea typeface="Times New Roman"/>
              <a:cs typeface="Times New Roman"/>
            </a:endParaRPr>
          </a:p>
        </p:txBody>
      </p:sp>
      <p:cxnSp>
        <p:nvCxnSpPr>
          <p:cNvPr id="47" name="Connecteur droit avec flèche 46"/>
          <p:cNvCxnSpPr>
            <a:stCxn id="27" idx="6"/>
            <a:endCxn id="33" idx="2"/>
          </p:cNvCxnSpPr>
          <p:nvPr/>
        </p:nvCxnSpPr>
        <p:spPr>
          <a:xfrm>
            <a:off x="4768022" y="2215944"/>
            <a:ext cx="456271" cy="0"/>
          </a:xfrm>
          <a:prstGeom prst="straightConnector1">
            <a:avLst/>
          </a:prstGeom>
          <a:ln>
            <a:solidFill>
              <a:schemeClr val="accent5">
                <a:lumMod val="60000"/>
                <a:lumOff val="40000"/>
              </a:schemeClr>
            </a:solidFill>
            <a:tailEnd type="arrow"/>
          </a:ln>
        </p:spPr>
        <p:style>
          <a:lnRef idx="3">
            <a:schemeClr val="accent6"/>
          </a:lnRef>
          <a:fillRef idx="0">
            <a:schemeClr val="accent6"/>
          </a:fillRef>
          <a:effectRef idx="2">
            <a:schemeClr val="accent6"/>
          </a:effectRef>
          <a:fontRef idx="minor">
            <a:schemeClr val="tx1"/>
          </a:fontRef>
        </p:style>
      </p:cxnSp>
      <p:cxnSp>
        <p:nvCxnSpPr>
          <p:cNvPr id="49" name="Connecteur droit avec flèche 48"/>
          <p:cNvCxnSpPr>
            <a:stCxn id="33" idx="6"/>
            <a:endCxn id="40" idx="2"/>
          </p:cNvCxnSpPr>
          <p:nvPr/>
        </p:nvCxnSpPr>
        <p:spPr>
          <a:xfrm>
            <a:off x="8170886" y="2215944"/>
            <a:ext cx="557079" cy="0"/>
          </a:xfrm>
          <a:prstGeom prst="straightConnector1">
            <a:avLst/>
          </a:prstGeom>
          <a:ln>
            <a:solidFill>
              <a:schemeClr val="accent5">
                <a:lumMod val="60000"/>
                <a:lumOff val="40000"/>
              </a:schemeClr>
            </a:solidFill>
            <a:tailEnd type="arrow"/>
          </a:ln>
        </p:spPr>
        <p:style>
          <a:lnRef idx="3">
            <a:schemeClr val="accent6"/>
          </a:lnRef>
          <a:fillRef idx="0">
            <a:schemeClr val="accent6"/>
          </a:fillRef>
          <a:effectRef idx="2">
            <a:schemeClr val="accent6"/>
          </a:effectRef>
          <a:fontRef idx="minor">
            <a:schemeClr val="tx1"/>
          </a:fontRef>
        </p:style>
      </p:cxnSp>
      <p:cxnSp>
        <p:nvCxnSpPr>
          <p:cNvPr id="51" name="Connecteur droit avec flèche 50"/>
          <p:cNvCxnSpPr>
            <a:stCxn id="28" idx="6"/>
            <a:endCxn id="35" idx="2"/>
          </p:cNvCxnSpPr>
          <p:nvPr/>
        </p:nvCxnSpPr>
        <p:spPr>
          <a:xfrm>
            <a:off x="5096989" y="5167536"/>
            <a:ext cx="454152" cy="0"/>
          </a:xfrm>
          <a:prstGeom prst="straightConnector1">
            <a:avLst/>
          </a:prstGeom>
          <a:ln>
            <a:solidFill>
              <a:srgbClr val="92D050"/>
            </a:solidFill>
            <a:tailEnd type="arrow"/>
          </a:ln>
        </p:spPr>
        <p:style>
          <a:lnRef idx="3">
            <a:schemeClr val="accent6"/>
          </a:lnRef>
          <a:fillRef idx="0">
            <a:schemeClr val="accent6"/>
          </a:fillRef>
          <a:effectRef idx="2">
            <a:schemeClr val="accent6"/>
          </a:effectRef>
          <a:fontRef idx="minor">
            <a:schemeClr val="tx1"/>
          </a:fontRef>
        </p:style>
      </p:cxnSp>
      <p:cxnSp>
        <p:nvCxnSpPr>
          <p:cNvPr id="53" name="Connecteur droit avec flèche 52"/>
          <p:cNvCxnSpPr>
            <a:stCxn id="35" idx="6"/>
            <a:endCxn id="41" idx="2"/>
          </p:cNvCxnSpPr>
          <p:nvPr/>
        </p:nvCxnSpPr>
        <p:spPr>
          <a:xfrm>
            <a:off x="7844038" y="5167536"/>
            <a:ext cx="766577" cy="0"/>
          </a:xfrm>
          <a:prstGeom prst="straightConnector1">
            <a:avLst/>
          </a:prstGeom>
          <a:ln>
            <a:solidFill>
              <a:srgbClr val="92D050"/>
            </a:solidFill>
            <a:tailEnd type="arrow"/>
          </a:ln>
        </p:spPr>
        <p:style>
          <a:lnRef idx="3">
            <a:schemeClr val="accent6"/>
          </a:lnRef>
          <a:fillRef idx="0">
            <a:schemeClr val="accent6"/>
          </a:fillRef>
          <a:effectRef idx="2">
            <a:schemeClr val="accent6"/>
          </a:effectRef>
          <a:fontRef idx="minor">
            <a:schemeClr val="tx1"/>
          </a:fontRef>
        </p:style>
      </p:cxnSp>
      <p:cxnSp>
        <p:nvCxnSpPr>
          <p:cNvPr id="55" name="Connecteur droit 54"/>
          <p:cNvCxnSpPr>
            <a:stCxn id="27" idx="4"/>
            <a:endCxn id="39" idx="1"/>
          </p:cNvCxnSpPr>
          <p:nvPr/>
        </p:nvCxnSpPr>
        <p:spPr>
          <a:xfrm>
            <a:off x="4073526" y="2497259"/>
            <a:ext cx="1991857" cy="1219066"/>
          </a:xfrm>
          <a:prstGeom prst="line">
            <a:avLst/>
          </a:prstGeom>
          <a:ln>
            <a:solidFill>
              <a:schemeClr val="accent5">
                <a:lumMod val="60000"/>
                <a:lumOff val="40000"/>
              </a:schemeClr>
            </a:solidFill>
            <a:prstDash val="dash"/>
          </a:ln>
        </p:spPr>
        <p:style>
          <a:lnRef idx="3">
            <a:schemeClr val="accent6"/>
          </a:lnRef>
          <a:fillRef idx="0">
            <a:schemeClr val="accent6"/>
          </a:fillRef>
          <a:effectRef idx="2">
            <a:schemeClr val="accent6"/>
          </a:effectRef>
          <a:fontRef idx="minor">
            <a:schemeClr val="tx1"/>
          </a:fontRef>
        </p:style>
      </p:cxnSp>
      <p:cxnSp>
        <p:nvCxnSpPr>
          <p:cNvPr id="57" name="Connecteur droit 56"/>
          <p:cNvCxnSpPr>
            <a:stCxn id="33" idx="4"/>
            <a:endCxn id="39" idx="0"/>
          </p:cNvCxnSpPr>
          <p:nvPr/>
        </p:nvCxnSpPr>
        <p:spPr>
          <a:xfrm>
            <a:off x="6697590" y="2497259"/>
            <a:ext cx="0" cy="963677"/>
          </a:xfrm>
          <a:prstGeom prst="line">
            <a:avLst/>
          </a:prstGeom>
          <a:ln>
            <a:solidFill>
              <a:schemeClr val="accent5">
                <a:lumMod val="60000"/>
                <a:lumOff val="40000"/>
              </a:schemeClr>
            </a:solidFill>
            <a:prstDash val="dash"/>
          </a:ln>
        </p:spPr>
        <p:style>
          <a:lnRef idx="3">
            <a:schemeClr val="accent6"/>
          </a:lnRef>
          <a:fillRef idx="0">
            <a:schemeClr val="accent6"/>
          </a:fillRef>
          <a:effectRef idx="2">
            <a:schemeClr val="accent6"/>
          </a:effectRef>
          <a:fontRef idx="minor">
            <a:schemeClr val="tx1"/>
          </a:fontRef>
        </p:style>
      </p:cxnSp>
      <p:cxnSp>
        <p:nvCxnSpPr>
          <p:cNvPr id="59" name="Connecteur droit 58"/>
          <p:cNvCxnSpPr>
            <a:stCxn id="40" idx="4"/>
            <a:endCxn id="39" idx="3"/>
          </p:cNvCxnSpPr>
          <p:nvPr/>
        </p:nvCxnSpPr>
        <p:spPr>
          <a:xfrm flipH="1">
            <a:off x="7329796" y="2497259"/>
            <a:ext cx="2410993" cy="1219066"/>
          </a:xfrm>
          <a:prstGeom prst="line">
            <a:avLst/>
          </a:prstGeom>
          <a:ln>
            <a:solidFill>
              <a:schemeClr val="accent5">
                <a:lumMod val="60000"/>
                <a:lumOff val="40000"/>
              </a:schemeClr>
            </a:solidFill>
            <a:prstDash val="dash"/>
          </a:ln>
        </p:spPr>
        <p:style>
          <a:lnRef idx="3">
            <a:schemeClr val="accent6"/>
          </a:lnRef>
          <a:fillRef idx="0">
            <a:schemeClr val="accent6"/>
          </a:fillRef>
          <a:effectRef idx="2">
            <a:schemeClr val="accent6"/>
          </a:effectRef>
          <a:fontRef idx="minor">
            <a:schemeClr val="tx1"/>
          </a:fontRef>
        </p:style>
      </p:cxnSp>
      <p:cxnSp>
        <p:nvCxnSpPr>
          <p:cNvPr id="61" name="Connecteur droit 60"/>
          <p:cNvCxnSpPr>
            <a:stCxn id="28" idx="0"/>
            <a:endCxn id="39" idx="1"/>
          </p:cNvCxnSpPr>
          <p:nvPr/>
        </p:nvCxnSpPr>
        <p:spPr>
          <a:xfrm flipV="1">
            <a:off x="4073525" y="3716325"/>
            <a:ext cx="1991858" cy="1169896"/>
          </a:xfrm>
          <a:prstGeom prst="line">
            <a:avLst/>
          </a:prstGeom>
          <a:ln>
            <a:solidFill>
              <a:srgbClr val="92D050"/>
            </a:solidFill>
            <a:prstDash val="dash"/>
          </a:ln>
        </p:spPr>
        <p:style>
          <a:lnRef idx="3">
            <a:schemeClr val="accent6"/>
          </a:lnRef>
          <a:fillRef idx="0">
            <a:schemeClr val="accent6"/>
          </a:fillRef>
          <a:effectRef idx="2">
            <a:schemeClr val="accent6"/>
          </a:effectRef>
          <a:fontRef idx="minor">
            <a:schemeClr val="tx1"/>
          </a:fontRef>
        </p:style>
      </p:cxnSp>
      <p:cxnSp>
        <p:nvCxnSpPr>
          <p:cNvPr id="63" name="Connecteur droit 62"/>
          <p:cNvCxnSpPr>
            <a:stCxn id="35" idx="0"/>
            <a:endCxn id="39" idx="2"/>
          </p:cNvCxnSpPr>
          <p:nvPr/>
        </p:nvCxnSpPr>
        <p:spPr>
          <a:xfrm flipV="1">
            <a:off x="6697590" y="3971714"/>
            <a:ext cx="0" cy="914507"/>
          </a:xfrm>
          <a:prstGeom prst="line">
            <a:avLst/>
          </a:prstGeom>
          <a:ln>
            <a:solidFill>
              <a:srgbClr val="92D050"/>
            </a:solidFill>
            <a:prstDash val="dash"/>
          </a:ln>
        </p:spPr>
        <p:style>
          <a:lnRef idx="3">
            <a:schemeClr val="accent6"/>
          </a:lnRef>
          <a:fillRef idx="0">
            <a:schemeClr val="accent6"/>
          </a:fillRef>
          <a:effectRef idx="2">
            <a:schemeClr val="accent6"/>
          </a:effectRef>
          <a:fontRef idx="minor">
            <a:schemeClr val="tx1"/>
          </a:fontRef>
        </p:style>
      </p:cxnSp>
      <p:cxnSp>
        <p:nvCxnSpPr>
          <p:cNvPr id="65" name="Connecteur droit 64"/>
          <p:cNvCxnSpPr>
            <a:stCxn id="41" idx="0"/>
            <a:endCxn id="39" idx="3"/>
          </p:cNvCxnSpPr>
          <p:nvPr/>
        </p:nvCxnSpPr>
        <p:spPr>
          <a:xfrm flipH="1" flipV="1">
            <a:off x="7329796" y="3716325"/>
            <a:ext cx="2383313" cy="1169896"/>
          </a:xfrm>
          <a:prstGeom prst="line">
            <a:avLst/>
          </a:prstGeom>
          <a:ln>
            <a:solidFill>
              <a:srgbClr val="92D050"/>
            </a:solidFill>
            <a:prstDash val="dash"/>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21047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Example in agriculture</a:t>
            </a:r>
            <a:endParaRPr lang="en-US" dirty="0"/>
          </a:p>
        </p:txBody>
      </p:sp>
      <p:sp>
        <p:nvSpPr>
          <p:cNvPr id="3" name="Espace réservé du contenu 2"/>
          <p:cNvSpPr>
            <a:spLocks noGrp="1"/>
          </p:cNvSpPr>
          <p:nvPr>
            <p:ph idx="1"/>
          </p:nvPr>
        </p:nvSpPr>
        <p:spPr/>
        <p:txBody>
          <a:bodyPr>
            <a:normAutofit lnSpcReduction="10000"/>
          </a:bodyPr>
          <a:lstStyle/>
          <a:p>
            <a:r>
              <a:rPr lang="en-US" b="1" i="1" cap="small" dirty="0"/>
              <a:t>The phase of design of a service by the decision-maker</a:t>
            </a:r>
            <a:endParaRPr lang="fr-FR" b="1" i="1" cap="small" dirty="0"/>
          </a:p>
          <a:p>
            <a:endParaRPr lang="en-US" dirty="0" smtClean="0"/>
          </a:p>
          <a:p>
            <a:r>
              <a:rPr lang="en-US" dirty="0" smtClean="0"/>
              <a:t>If </a:t>
            </a:r>
            <a:r>
              <a:rPr lang="en-US" dirty="0"/>
              <a:t>we consider the role of the administrator in charge of agriculture in the government </a:t>
            </a:r>
            <a:r>
              <a:rPr lang="en-US" dirty="0" smtClean="0"/>
              <a:t>structure, </a:t>
            </a:r>
            <a:r>
              <a:rPr lang="en-US" u="sng" dirty="0">
                <a:solidFill>
                  <a:srgbClr val="00B050"/>
                </a:solidFill>
                <a:effectLst>
                  <a:outerShdw blurRad="38100" dist="38100" dir="2700000" algn="tl">
                    <a:srgbClr val="000000">
                      <a:alpha val="43137"/>
                    </a:srgbClr>
                  </a:outerShdw>
                </a:effectLst>
              </a:rPr>
              <a:t>we expect </a:t>
            </a:r>
            <a:r>
              <a:rPr lang="en-US" u="sng" dirty="0"/>
              <a:t>that one of his main tasks would be the </a:t>
            </a:r>
            <a:r>
              <a:rPr lang="en-US" b="1" u="sng" dirty="0">
                <a:solidFill>
                  <a:srgbClr val="FF0000"/>
                </a:solidFill>
              </a:rPr>
              <a:t>identification of the farmers’ problems </a:t>
            </a:r>
            <a:r>
              <a:rPr lang="en-US" u="sng" dirty="0"/>
              <a:t>as related to the farmers’ activities</a:t>
            </a:r>
            <a:r>
              <a:rPr lang="en-US" dirty="0"/>
              <a:t>. The administrator may adopt one of the following attitudes</a:t>
            </a:r>
            <a:r>
              <a:rPr lang="en-US" dirty="0" smtClean="0"/>
              <a:t>:</a:t>
            </a:r>
          </a:p>
          <a:p>
            <a:endParaRPr lang="fr-FR" dirty="0"/>
          </a:p>
          <a:p>
            <a:pPr marL="800100" lvl="1" indent="-342900">
              <a:buFont typeface="+mj-lt"/>
              <a:buAutoNum type="alphaLcParenR"/>
            </a:pPr>
            <a:r>
              <a:rPr lang="en-US" sz="1800" dirty="0"/>
              <a:t>Refuse to identify the farmers’ problems through observation, that </a:t>
            </a:r>
            <a:r>
              <a:rPr lang="en-US" sz="1800" dirty="0" smtClean="0"/>
              <a:t>is, </a:t>
            </a:r>
            <a:r>
              <a:rPr lang="en-US" sz="1800" dirty="0"/>
              <a:t>refuse to observe the farmers’ problems</a:t>
            </a:r>
            <a:r>
              <a:rPr lang="en-US" sz="1800" dirty="0" smtClean="0"/>
              <a:t>.</a:t>
            </a:r>
          </a:p>
          <a:p>
            <a:pPr marL="800100" lvl="1" indent="-342900">
              <a:buFont typeface="+mj-lt"/>
              <a:buAutoNum type="alphaLcParenR"/>
            </a:pPr>
            <a:endParaRPr lang="fr-FR" sz="1800" dirty="0"/>
          </a:p>
          <a:p>
            <a:pPr marL="800100" lvl="1" indent="-342900">
              <a:buFont typeface="+mj-lt"/>
              <a:buAutoNum type="alphaLcParenR"/>
            </a:pPr>
            <a:r>
              <a:rPr lang="en-US" sz="1800" dirty="0"/>
              <a:t>Observe the farmers’ problems; perceive the problems but for one reason or another doesn’t consider them as problems for which solutions should be sought</a:t>
            </a:r>
            <a:r>
              <a:rPr lang="en-US" sz="1800" dirty="0" smtClean="0"/>
              <a:t>.</a:t>
            </a:r>
          </a:p>
          <a:p>
            <a:pPr marL="800100" lvl="1" indent="-342900">
              <a:buFont typeface="+mj-lt"/>
              <a:buAutoNum type="alphaLcParenR"/>
            </a:pPr>
            <a:endParaRPr lang="fr-FR" sz="1800" dirty="0"/>
          </a:p>
          <a:p>
            <a:pPr marL="800100" lvl="1" indent="-342900">
              <a:buFont typeface="+mj-lt"/>
              <a:buAutoNum type="alphaLcParenR"/>
            </a:pPr>
            <a:r>
              <a:rPr lang="en-US" sz="1800" dirty="0"/>
              <a:t>Perceive the farmers’ problems and consider that the problems should be solved.</a:t>
            </a:r>
            <a:endParaRPr lang="fr-FR" sz="1800" dirty="0"/>
          </a:p>
          <a:p>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19</a:t>
            </a:fld>
            <a:endParaRPr lang="fr-FR"/>
          </a:p>
        </p:txBody>
      </p:sp>
    </p:spTree>
    <p:extLst>
      <p:ext uri="{BB962C8B-B14F-4D97-AF65-F5344CB8AC3E}">
        <p14:creationId xmlns:p14="http://schemas.microsoft.com/office/powerpoint/2010/main" val="277338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The DM decides to provide services to the farmers</a:t>
            </a:r>
            <a:endParaRPr lang="en-US" sz="1800" i="1" dirty="0"/>
          </a:p>
        </p:txBody>
      </p:sp>
      <p:sp>
        <p:nvSpPr>
          <p:cNvPr id="3" name="Espace réservé du contenu 2"/>
          <p:cNvSpPr>
            <a:spLocks noGrp="1"/>
          </p:cNvSpPr>
          <p:nvPr>
            <p:ph idx="1"/>
          </p:nvPr>
        </p:nvSpPr>
        <p:spPr/>
        <p:txBody>
          <a:bodyPr/>
          <a:lstStyle/>
          <a:p>
            <a:r>
              <a:rPr lang="en-US" b="1" i="1" cap="small" dirty="0"/>
              <a:t>The phase of implementation</a:t>
            </a:r>
            <a:endParaRPr lang="fr-FR" b="1" i="1" cap="small" dirty="0"/>
          </a:p>
          <a:p>
            <a:pPr lvl="1"/>
            <a:r>
              <a:rPr lang="en-US" dirty="0" smtClean="0"/>
              <a:t>The objective could be to provide </a:t>
            </a:r>
            <a:r>
              <a:rPr lang="en-US" dirty="0"/>
              <a:t>the </a:t>
            </a:r>
            <a:r>
              <a:rPr lang="en-US" dirty="0" smtClean="0"/>
              <a:t>necessary information for the various phases of the farmer’s activities</a:t>
            </a:r>
          </a:p>
          <a:p>
            <a:pPr lvl="2"/>
            <a:r>
              <a:rPr lang="en-US" dirty="0" smtClean="0"/>
              <a:t>Land preparation</a:t>
            </a:r>
          </a:p>
          <a:p>
            <a:pPr lvl="2"/>
            <a:r>
              <a:rPr lang="en-US" dirty="0" smtClean="0"/>
              <a:t>Planting</a:t>
            </a:r>
          </a:p>
          <a:p>
            <a:pPr lvl="2"/>
            <a:r>
              <a:rPr lang="en-US" dirty="0"/>
              <a:t>W</a:t>
            </a:r>
            <a:r>
              <a:rPr lang="en-US" dirty="0" smtClean="0"/>
              <a:t>eeding </a:t>
            </a:r>
          </a:p>
          <a:p>
            <a:pPr lvl="2"/>
            <a:r>
              <a:rPr lang="en-US" dirty="0" smtClean="0"/>
              <a:t>Harvesting</a:t>
            </a:r>
          </a:p>
          <a:p>
            <a:pPr lvl="2"/>
            <a:r>
              <a:rPr lang="en-US" dirty="0" smtClean="0"/>
              <a:t>Marketing </a:t>
            </a:r>
          </a:p>
          <a:p>
            <a:pPr lvl="2"/>
            <a:r>
              <a:rPr lang="en-US" dirty="0" smtClean="0"/>
              <a:t>Etc.</a:t>
            </a:r>
            <a:endParaRPr lang="en-US" dirty="0"/>
          </a:p>
          <a:p>
            <a:r>
              <a:rPr lang="en-US" b="1" i="1" cap="small" dirty="0"/>
              <a:t>The phase of evaluation</a:t>
            </a:r>
            <a:endParaRPr lang="fr-FR" b="1" i="1" cap="small" dirty="0"/>
          </a:p>
          <a:p>
            <a:pPr lvl="1"/>
            <a:r>
              <a:rPr lang="en-US" dirty="0"/>
              <a:t>F</a:t>
            </a:r>
            <a:r>
              <a:rPr lang="en-US" dirty="0" smtClean="0"/>
              <a:t>eedback </a:t>
            </a:r>
            <a:r>
              <a:rPr lang="en-US" dirty="0"/>
              <a:t>can be obtained through questionnaires, group of discussion and through frequently asked questions. </a:t>
            </a:r>
            <a:endParaRPr lang="en-US" dirty="0" smtClean="0"/>
          </a:p>
          <a:p>
            <a:pPr lvl="1"/>
            <a:r>
              <a:rPr lang="en-US" dirty="0" smtClean="0"/>
              <a:t>The IT literate population </a:t>
            </a:r>
            <a:r>
              <a:rPr lang="en-US" dirty="0"/>
              <a:t>is actually familiar with the services already available using the Web 2.0 technology, allowing feedback from users</a:t>
            </a:r>
            <a:endParaRPr lang="fr-FR" dirty="0"/>
          </a:p>
          <a:p>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20</a:t>
            </a:fld>
            <a:endParaRPr lang="fr-FR"/>
          </a:p>
        </p:txBody>
      </p:sp>
    </p:spTree>
    <p:extLst>
      <p:ext uri="{BB962C8B-B14F-4D97-AF65-F5344CB8AC3E}">
        <p14:creationId xmlns:p14="http://schemas.microsoft.com/office/powerpoint/2010/main" val="48815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On the beneficiary’s side</a:t>
            </a:r>
            <a:endParaRPr lang="en-US"/>
          </a:p>
        </p:txBody>
      </p:sp>
      <p:sp>
        <p:nvSpPr>
          <p:cNvPr id="3" name="Espace réservé du contenu 2"/>
          <p:cNvSpPr>
            <a:spLocks noGrp="1"/>
          </p:cNvSpPr>
          <p:nvPr>
            <p:ph idx="1"/>
          </p:nvPr>
        </p:nvSpPr>
        <p:spPr/>
        <p:txBody>
          <a:bodyPr>
            <a:normAutofit/>
          </a:bodyPr>
          <a:lstStyle/>
          <a:p>
            <a:r>
              <a:rPr lang="en-US" b="1" i="1" cap="small" dirty="0"/>
              <a:t>The phase of awareness</a:t>
            </a:r>
            <a:endParaRPr lang="fr-FR" b="1" i="1" cap="small" dirty="0"/>
          </a:p>
          <a:p>
            <a:pPr lvl="1"/>
            <a:r>
              <a:rPr lang="en-US" i="1" dirty="0"/>
              <a:t>IT</a:t>
            </a:r>
            <a:r>
              <a:rPr lang="en-US" dirty="0"/>
              <a:t> can be used to </a:t>
            </a:r>
            <a:r>
              <a:rPr lang="en-US" dirty="0" smtClean="0"/>
              <a:t>inform the farmers of the available services</a:t>
            </a:r>
            <a:r>
              <a:rPr lang="en-US" dirty="0"/>
              <a:t>. </a:t>
            </a:r>
            <a:endParaRPr lang="fr-FR" dirty="0" smtClean="0"/>
          </a:p>
          <a:p>
            <a:r>
              <a:rPr lang="en-US" b="1" i="1" cap="small" dirty="0"/>
              <a:t>The phase of </a:t>
            </a:r>
            <a:r>
              <a:rPr lang="en-US" b="1" i="1" cap="small" dirty="0" smtClean="0"/>
              <a:t>exploitation</a:t>
            </a:r>
          </a:p>
          <a:p>
            <a:pPr lvl="1"/>
            <a:r>
              <a:rPr lang="en-US" dirty="0"/>
              <a:t>Access information </a:t>
            </a:r>
            <a:r>
              <a:rPr lang="en-US" dirty="0" smtClean="0"/>
              <a:t>for direct exploitation</a:t>
            </a:r>
          </a:p>
          <a:p>
            <a:pPr lvl="1"/>
            <a:r>
              <a:rPr lang="en-US" dirty="0" smtClean="0"/>
              <a:t>Analyze information for value added information – knowledge </a:t>
            </a:r>
            <a:r>
              <a:rPr lang="en-US" dirty="0" err="1" smtClean="0"/>
              <a:t>creattion</a:t>
            </a:r>
            <a:r>
              <a:rPr lang="en-US" dirty="0" smtClean="0"/>
              <a:t>/generation from information</a:t>
            </a:r>
            <a:endParaRPr lang="fr-FR" dirty="0"/>
          </a:p>
          <a:p>
            <a:r>
              <a:rPr lang="en-US" b="1" i="1" cap="small" dirty="0"/>
              <a:t>The phase of assessment</a:t>
            </a:r>
            <a:endParaRPr lang="fr-FR" b="1" i="1" cap="small" dirty="0"/>
          </a:p>
          <a:p>
            <a:pPr lvl="1"/>
            <a:r>
              <a:rPr lang="en-US" dirty="0"/>
              <a:t>The assessment phase concerns mainly the beneficiary’s point of view on the service provided. This is generally measured compared to his information need. </a:t>
            </a:r>
            <a:endParaRPr lang="fr-FR" dirty="0"/>
          </a:p>
          <a:p>
            <a:pPr lvl="1"/>
            <a:r>
              <a:rPr lang="en-US" dirty="0"/>
              <a:t>There is need to pay special attention to this phase since it is directly connected to the phase of design by the decision-maker. This explains why the </a:t>
            </a:r>
            <a:r>
              <a:rPr lang="en-US" dirty="0" smtClean="0"/>
              <a:t>need of the potential </a:t>
            </a:r>
            <a:r>
              <a:rPr lang="en-US" dirty="0"/>
              <a:t>beneficiary should be </a:t>
            </a:r>
            <a:r>
              <a:rPr lang="en-US" dirty="0" smtClean="0"/>
              <a:t>integrated when designing the service either </a:t>
            </a:r>
            <a:r>
              <a:rPr lang="en-US" dirty="0"/>
              <a:t>through the observation of their needs or through the past experience of the decision-maker.</a:t>
            </a:r>
            <a:endParaRPr lang="fr-FR" dirty="0"/>
          </a:p>
          <a:p>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21</a:t>
            </a:fld>
            <a:endParaRPr lang="fr-FR"/>
          </a:p>
        </p:txBody>
      </p:sp>
    </p:spTree>
    <p:extLst>
      <p:ext uri="{BB962C8B-B14F-4D97-AF65-F5344CB8AC3E}">
        <p14:creationId xmlns:p14="http://schemas.microsoft.com/office/powerpoint/2010/main" val="286266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noProof="1"/>
              <a:t>The concept of </a:t>
            </a:r>
            <a:r>
              <a:rPr lang="fr-FR" noProof="1" smtClean="0"/>
              <a:t>Competitive Intelligence </a:t>
            </a:r>
            <a:r>
              <a:rPr lang="fr-FR" sz="3600" i="1" noProof="1" smtClean="0"/>
              <a:t>(Economic Intelligence)</a:t>
            </a:r>
            <a:endParaRPr lang="fr-FR" i="1" dirty="0"/>
          </a:p>
        </p:txBody>
      </p:sp>
      <p:sp>
        <p:nvSpPr>
          <p:cNvPr id="3" name="Espace réservé du texte 2"/>
          <p:cNvSpPr>
            <a:spLocks noGrp="1"/>
          </p:cNvSpPr>
          <p:nvPr>
            <p:ph type="body" idx="1"/>
          </p:nvPr>
        </p:nvSpPr>
        <p:spPr/>
        <p:txBody>
          <a:bodyPr/>
          <a:lstStyle/>
          <a:p>
            <a:endParaRPr lang="fr-FR"/>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22</a:t>
            </a:fld>
            <a:endParaRPr lang="fr-FR"/>
          </a:p>
        </p:txBody>
      </p:sp>
    </p:spTree>
    <p:extLst>
      <p:ext uri="{BB962C8B-B14F-4D97-AF65-F5344CB8AC3E}">
        <p14:creationId xmlns:p14="http://schemas.microsoft.com/office/powerpoint/2010/main" val="278409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948" y="620714"/>
            <a:ext cx="10245651" cy="663575"/>
          </a:xfrm>
        </p:spPr>
        <p:txBody>
          <a:bodyPr/>
          <a:lstStyle/>
          <a:p>
            <a:pPr eaLnBrk="1" hangingPunct="1">
              <a:defRPr/>
            </a:pPr>
            <a:r>
              <a:rPr lang="en-US" dirty="0" smtClean="0"/>
              <a:t>In Japan</a:t>
            </a:r>
            <a:endParaRPr lang="en-US" sz="6600" dirty="0"/>
          </a:p>
        </p:txBody>
      </p:sp>
      <p:sp>
        <p:nvSpPr>
          <p:cNvPr id="5123" name="Content Placeholder 2"/>
          <p:cNvSpPr>
            <a:spLocks noGrp="1"/>
          </p:cNvSpPr>
          <p:nvPr>
            <p:ph idx="1"/>
          </p:nvPr>
        </p:nvSpPr>
        <p:spPr/>
        <p:txBody>
          <a:bodyPr/>
          <a:lstStyle/>
          <a:p>
            <a:pPr eaLnBrk="1" hangingPunct="1"/>
            <a:r>
              <a:rPr lang="en-US" sz="4000" dirty="0" smtClean="0"/>
              <a:t> </a:t>
            </a:r>
            <a:r>
              <a:rPr lang="en-US" sz="2800" dirty="0" smtClean="0"/>
              <a:t>MITI </a:t>
            </a:r>
            <a:r>
              <a:rPr lang="en-US" sz="2400" dirty="0" smtClean="0"/>
              <a:t>(</a:t>
            </a:r>
            <a:r>
              <a:rPr lang="en-US" sz="2400" i="1" dirty="0" smtClean="0"/>
              <a:t>Ministry of International Trade and Industry</a:t>
            </a:r>
            <a:r>
              <a:rPr lang="en-US" sz="2400" dirty="0" smtClean="0"/>
              <a:t>)</a:t>
            </a:r>
            <a:r>
              <a:rPr lang="en-US" sz="2800" dirty="0" smtClean="0"/>
              <a:t> </a:t>
            </a:r>
          </a:p>
          <a:p>
            <a:pPr lvl="1" eaLnBrk="1" hangingPunct="1"/>
            <a:endParaRPr lang="en-US" sz="2400" dirty="0" smtClean="0"/>
          </a:p>
          <a:p>
            <a:pPr lvl="1" eaLnBrk="1" hangingPunct="1"/>
            <a:r>
              <a:rPr lang="en-US" sz="2400" dirty="0" smtClean="0"/>
              <a:t>Japanese believe that</a:t>
            </a:r>
            <a:r>
              <a:rPr lang="en-US" sz="2400" i="1" dirty="0" smtClean="0"/>
              <a:t> “It is in sharing of knowledge that development is enhanced”</a:t>
            </a:r>
          </a:p>
          <a:p>
            <a:pPr lvl="1" eaLnBrk="1" hangingPunct="1"/>
            <a:endParaRPr lang="en-US" sz="2400" dirty="0" smtClean="0"/>
          </a:p>
          <a:p>
            <a:pPr lvl="1" eaLnBrk="1" hangingPunct="1"/>
            <a:r>
              <a:rPr lang="en-US" sz="2400" dirty="0" smtClean="0"/>
              <a:t>In the western countries “</a:t>
            </a:r>
            <a:r>
              <a:rPr lang="en-US" sz="2400" i="1" dirty="0" smtClean="0"/>
              <a:t>Secret is power”</a:t>
            </a:r>
            <a:endParaRPr lang="fr-FR" sz="2400" i="1" dirty="0" smtClean="0"/>
          </a:p>
        </p:txBody>
      </p:sp>
      <p:sp>
        <p:nvSpPr>
          <p:cNvPr id="512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pt-BR" dirty="0"/>
              <a:t>CPN Plenary 2013 (Prof. Amos DAVID)</a:t>
            </a:r>
            <a:endParaRPr lang="fr-FR" dirty="0"/>
          </a:p>
        </p:txBody>
      </p:sp>
      <p:sp>
        <p:nvSpPr>
          <p:cNvPr id="512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A15315-FDDD-447B-9E22-8DB62E8F0F5C}" type="slidenum">
              <a:rPr lang="fr-FR" smtClean="0"/>
              <a:pPr eaLnBrk="1" hangingPunct="1"/>
              <a:t>23</a:t>
            </a:fld>
            <a:endParaRPr lang="fr-FR" smtClean="0"/>
          </a:p>
        </p:txBody>
      </p:sp>
    </p:spTree>
    <p:extLst>
      <p:ext uri="{BB962C8B-B14F-4D97-AF65-F5344CB8AC3E}">
        <p14:creationId xmlns:p14="http://schemas.microsoft.com/office/powerpoint/2010/main" val="376605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152" y="533401"/>
            <a:ext cx="10487247" cy="735013"/>
          </a:xfrm>
        </p:spPr>
        <p:txBody>
          <a:bodyPr/>
          <a:lstStyle/>
          <a:p>
            <a:pPr eaLnBrk="1" hangingPunct="1">
              <a:defRPr/>
            </a:pPr>
            <a:r>
              <a:rPr lang="en-US" dirty="0" smtClean="0"/>
              <a:t>In the USA</a:t>
            </a:r>
            <a:endParaRPr lang="en-US" dirty="0"/>
          </a:p>
        </p:txBody>
      </p:sp>
      <p:sp>
        <p:nvSpPr>
          <p:cNvPr id="3" name="Content Placeholder 2"/>
          <p:cNvSpPr>
            <a:spLocks noGrp="1"/>
          </p:cNvSpPr>
          <p:nvPr>
            <p:ph idx="1"/>
          </p:nvPr>
        </p:nvSpPr>
        <p:spPr>
          <a:xfrm>
            <a:off x="624417" y="1773239"/>
            <a:ext cx="10972800" cy="2447925"/>
          </a:xfrm>
        </p:spPr>
        <p:txBody>
          <a:bodyPr/>
          <a:lstStyle/>
          <a:p>
            <a:pPr eaLnBrk="1" hangingPunct="1">
              <a:defRPr/>
            </a:pPr>
            <a:r>
              <a:rPr lang="en-US" sz="2800" dirty="0" smtClean="0"/>
              <a:t>CIA</a:t>
            </a:r>
          </a:p>
          <a:p>
            <a:pPr lvl="1" eaLnBrk="1" hangingPunct="1">
              <a:defRPr/>
            </a:pPr>
            <a:r>
              <a:rPr lang="en-US" sz="2400" b="1" dirty="0" smtClean="0">
                <a:ea typeface="+mn-ea"/>
                <a:cs typeface="+mn-cs"/>
              </a:rPr>
              <a:t>The Intelligence Cycle</a:t>
            </a:r>
            <a:endParaRPr lang="fr-FR" dirty="0" smtClean="0">
              <a:ea typeface="+mn-ea"/>
              <a:cs typeface="+mn-cs"/>
            </a:endParaRPr>
          </a:p>
          <a:p>
            <a:pPr lvl="2" eaLnBrk="1" hangingPunct="1">
              <a:defRPr/>
            </a:pPr>
            <a:r>
              <a:rPr lang="en-US" sz="2000" u="sng" dirty="0" smtClean="0">
                <a:ea typeface="+mn-ea"/>
                <a:cs typeface="+mn-cs"/>
              </a:rPr>
              <a:t>When we’re tasked with a specific project</a:t>
            </a:r>
            <a:r>
              <a:rPr lang="en-US" sz="2000" dirty="0" smtClean="0">
                <a:ea typeface="+mn-ea"/>
                <a:cs typeface="+mn-cs"/>
              </a:rPr>
              <a:t>, we follow a five-step process called the </a:t>
            </a:r>
            <a:r>
              <a:rPr lang="en-US" sz="2000" b="1" dirty="0" smtClean="0">
                <a:solidFill>
                  <a:srgbClr val="FF0000"/>
                </a:solidFill>
                <a:ea typeface="+mn-ea"/>
                <a:cs typeface="+mn-cs"/>
              </a:rPr>
              <a:t>Intelligence Cycle</a:t>
            </a:r>
            <a:r>
              <a:rPr lang="en-US" sz="2000" dirty="0" smtClean="0">
                <a:ea typeface="+mn-ea"/>
                <a:cs typeface="+mn-cs"/>
              </a:rPr>
              <a:t>. This process ensures we do our job correctly as we work through a system of checks and balances. </a:t>
            </a:r>
            <a:endParaRPr lang="en-US" dirty="0" smtClean="0">
              <a:ea typeface="+mn-ea"/>
              <a:cs typeface="+mn-cs"/>
            </a:endParaRPr>
          </a:p>
        </p:txBody>
      </p:sp>
      <p:sp>
        <p:nvSpPr>
          <p:cNvPr id="614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pt-BR" dirty="0"/>
              <a:t>CPN Plenary 2013 (Prof. Amos DAVID)</a:t>
            </a:r>
            <a:endParaRPr lang="fr-FR" dirty="0"/>
          </a:p>
        </p:txBody>
      </p:sp>
      <p:sp>
        <p:nvSpPr>
          <p:cNvPr id="614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6E9F7A-E63F-4E71-A061-8B4F4F3B0BF1}" type="slidenum">
              <a:rPr lang="fr-FR" smtClean="0"/>
              <a:pPr eaLnBrk="1" hangingPunct="1"/>
              <a:t>24</a:t>
            </a:fld>
            <a:endParaRPr lang="fr-FR" smtClean="0"/>
          </a:p>
        </p:txBody>
      </p:sp>
      <p:sp>
        <p:nvSpPr>
          <p:cNvPr id="6" name="Rounded Rectangle 5"/>
          <p:cNvSpPr/>
          <p:nvPr/>
        </p:nvSpPr>
        <p:spPr>
          <a:xfrm>
            <a:off x="1967541" y="4154071"/>
            <a:ext cx="2304256" cy="715089"/>
          </a:xfrm>
          <a:prstGeom prst="roundRect">
            <a:avLst/>
          </a:prstGeom>
          <a:solidFill>
            <a:schemeClr val="bg2">
              <a:lumMod val="20000"/>
              <a:lumOff val="80000"/>
            </a:schemeClr>
          </a:solidFill>
          <a:ln/>
        </p:spPr>
        <p:style>
          <a:lnRef idx="0">
            <a:schemeClr val="accent2"/>
          </a:lnRef>
          <a:fillRef idx="3">
            <a:schemeClr val="accent2"/>
          </a:fillRef>
          <a:effectRef idx="3">
            <a:schemeClr val="accent2"/>
          </a:effectRef>
          <a:fontRef idx="minor">
            <a:schemeClr val="lt1"/>
          </a:fontRef>
        </p:style>
        <p:txBody>
          <a:bodyPr anchor="ctr">
            <a:spAutoFit/>
          </a:bodyPr>
          <a:lstStyle/>
          <a:p>
            <a:pPr marL="0" lvl="3" algn="ctr">
              <a:defRPr/>
            </a:pPr>
            <a:r>
              <a:rPr lang="en-US" dirty="0">
                <a:solidFill>
                  <a:schemeClr val="tx1"/>
                </a:solidFill>
              </a:rPr>
              <a:t>Planning and Direction</a:t>
            </a:r>
          </a:p>
        </p:txBody>
      </p:sp>
      <p:sp>
        <p:nvSpPr>
          <p:cNvPr id="7" name="Rounded Rectangle 6"/>
          <p:cNvSpPr/>
          <p:nvPr/>
        </p:nvSpPr>
        <p:spPr>
          <a:xfrm>
            <a:off x="5999990" y="3861049"/>
            <a:ext cx="2208245" cy="408623"/>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anchor="ctr">
            <a:spAutoFit/>
          </a:bodyPr>
          <a:lstStyle/>
          <a:p>
            <a:pPr algn="ctr">
              <a:defRPr/>
            </a:pPr>
            <a:r>
              <a:rPr lang="en-US" dirty="0">
                <a:solidFill>
                  <a:schemeClr val="tx1"/>
                </a:solidFill>
              </a:rPr>
              <a:t>Collection</a:t>
            </a:r>
          </a:p>
        </p:txBody>
      </p:sp>
      <p:sp>
        <p:nvSpPr>
          <p:cNvPr id="8" name="Rounded Rectangle 7"/>
          <p:cNvSpPr/>
          <p:nvPr/>
        </p:nvSpPr>
        <p:spPr>
          <a:xfrm>
            <a:off x="8880310" y="4604554"/>
            <a:ext cx="2208245" cy="408623"/>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anchor="ctr">
            <a:spAutoFit/>
          </a:bodyPr>
          <a:lstStyle/>
          <a:p>
            <a:pPr algn="ctr">
              <a:defRPr/>
            </a:pPr>
            <a:r>
              <a:rPr lang="en-US" dirty="0">
                <a:solidFill>
                  <a:schemeClr val="tx1"/>
                </a:solidFill>
              </a:rPr>
              <a:t>Processing</a:t>
            </a:r>
          </a:p>
        </p:txBody>
      </p:sp>
      <p:sp>
        <p:nvSpPr>
          <p:cNvPr id="9" name="Rounded Rectangle 8"/>
          <p:cNvSpPr/>
          <p:nvPr/>
        </p:nvSpPr>
        <p:spPr>
          <a:xfrm>
            <a:off x="7056107" y="5478808"/>
            <a:ext cx="2304256" cy="715089"/>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anchor="ctr">
            <a:spAutoFit/>
          </a:bodyPr>
          <a:lstStyle/>
          <a:p>
            <a:pPr marL="0" lvl="3" algn="ctr">
              <a:defRPr/>
            </a:pPr>
            <a:r>
              <a:rPr lang="en-US" dirty="0">
                <a:solidFill>
                  <a:schemeClr val="tx1"/>
                </a:solidFill>
              </a:rPr>
              <a:t>Analysis and Production</a:t>
            </a:r>
          </a:p>
        </p:txBody>
      </p:sp>
      <p:sp>
        <p:nvSpPr>
          <p:cNvPr id="10" name="Rounded Rectangle 9"/>
          <p:cNvSpPr/>
          <p:nvPr/>
        </p:nvSpPr>
        <p:spPr>
          <a:xfrm>
            <a:off x="3503712" y="5684674"/>
            <a:ext cx="2400267" cy="408623"/>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anchor="ctr">
            <a:spAutoFit/>
          </a:bodyPr>
          <a:lstStyle/>
          <a:p>
            <a:pPr algn="ctr">
              <a:defRPr/>
            </a:pPr>
            <a:r>
              <a:rPr lang="en-US" dirty="0">
                <a:solidFill>
                  <a:schemeClr val="tx1"/>
                </a:solidFill>
              </a:rPr>
              <a:t>Dissemination</a:t>
            </a:r>
          </a:p>
        </p:txBody>
      </p:sp>
      <p:cxnSp>
        <p:nvCxnSpPr>
          <p:cNvPr id="12" name="Curved Connector 11"/>
          <p:cNvCxnSpPr/>
          <p:nvPr/>
        </p:nvCxnSpPr>
        <p:spPr>
          <a:xfrm flipV="1">
            <a:off x="4271434" y="4065589"/>
            <a:ext cx="1729317" cy="446087"/>
          </a:xfrm>
          <a:prstGeom prst="curvedConnector3">
            <a:avLst>
              <a:gd name="adj1" fmla="val 50000"/>
            </a:avLst>
          </a:prstGeom>
          <a:ln w="50800">
            <a:tailEnd type="triangle"/>
          </a:ln>
        </p:spPr>
        <p:style>
          <a:lnRef idx="3">
            <a:schemeClr val="accent4"/>
          </a:lnRef>
          <a:fillRef idx="0">
            <a:schemeClr val="accent4"/>
          </a:fillRef>
          <a:effectRef idx="2">
            <a:schemeClr val="accent4"/>
          </a:effectRef>
          <a:fontRef idx="minor">
            <a:schemeClr val="tx1"/>
          </a:fontRef>
        </p:style>
      </p:cxnSp>
      <p:cxnSp>
        <p:nvCxnSpPr>
          <p:cNvPr id="14" name="Curved Connector 13"/>
          <p:cNvCxnSpPr/>
          <p:nvPr/>
        </p:nvCxnSpPr>
        <p:spPr>
          <a:xfrm>
            <a:off x="8208434" y="4065588"/>
            <a:ext cx="1775884" cy="539750"/>
          </a:xfrm>
          <a:prstGeom prst="curvedConnector2">
            <a:avLst/>
          </a:prstGeom>
          <a:ln w="50800">
            <a:tailEnd type="triangle"/>
          </a:ln>
        </p:spPr>
        <p:style>
          <a:lnRef idx="3">
            <a:schemeClr val="accent4"/>
          </a:lnRef>
          <a:fillRef idx="0">
            <a:schemeClr val="accent4"/>
          </a:fillRef>
          <a:effectRef idx="2">
            <a:schemeClr val="accent4"/>
          </a:effectRef>
          <a:fontRef idx="minor">
            <a:schemeClr val="tx1"/>
          </a:fontRef>
        </p:style>
      </p:cxnSp>
      <p:cxnSp>
        <p:nvCxnSpPr>
          <p:cNvPr id="16" name="Curved Connector 15"/>
          <p:cNvCxnSpPr/>
          <p:nvPr/>
        </p:nvCxnSpPr>
        <p:spPr>
          <a:xfrm rot="5400000">
            <a:off x="9260947" y="5112280"/>
            <a:ext cx="822325" cy="624417"/>
          </a:xfrm>
          <a:prstGeom prst="curvedConnector2">
            <a:avLst/>
          </a:prstGeom>
          <a:ln w="50800">
            <a:tailEnd type="triangle"/>
          </a:ln>
        </p:spPr>
        <p:style>
          <a:lnRef idx="3">
            <a:schemeClr val="accent4"/>
          </a:lnRef>
          <a:fillRef idx="0">
            <a:schemeClr val="accent4"/>
          </a:fillRef>
          <a:effectRef idx="2">
            <a:schemeClr val="accent4"/>
          </a:effectRef>
          <a:fontRef idx="minor">
            <a:schemeClr val="tx1"/>
          </a:fontRef>
        </p:style>
      </p:cxnSp>
      <p:cxnSp>
        <p:nvCxnSpPr>
          <p:cNvPr id="24" name="Curved Connector 23"/>
          <p:cNvCxnSpPr/>
          <p:nvPr/>
        </p:nvCxnSpPr>
        <p:spPr>
          <a:xfrm rot="10800000" flipV="1">
            <a:off x="5903385" y="5835651"/>
            <a:ext cx="1153583" cy="53975"/>
          </a:xfrm>
          <a:prstGeom prst="curvedConnector3">
            <a:avLst/>
          </a:prstGeom>
          <a:ln w="50800">
            <a:tailEnd type="triangle"/>
          </a:ln>
        </p:spPr>
        <p:style>
          <a:lnRef idx="3">
            <a:schemeClr val="accent4"/>
          </a:lnRef>
          <a:fillRef idx="0">
            <a:schemeClr val="accent4"/>
          </a:fillRef>
          <a:effectRef idx="2">
            <a:schemeClr val="accent4"/>
          </a:effectRef>
          <a:fontRef idx="minor">
            <a:schemeClr val="tx1"/>
          </a:fontRef>
        </p:style>
      </p:cxnSp>
      <p:cxnSp>
        <p:nvCxnSpPr>
          <p:cNvPr id="28" name="Curved Connector 27"/>
          <p:cNvCxnSpPr/>
          <p:nvPr/>
        </p:nvCxnSpPr>
        <p:spPr>
          <a:xfrm rot="10800000">
            <a:off x="3119967" y="4868863"/>
            <a:ext cx="383117" cy="1020762"/>
          </a:xfrm>
          <a:prstGeom prst="curvedConnector2">
            <a:avLst/>
          </a:prstGeom>
          <a:ln w="50800">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3011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defRPr/>
            </a:pPr>
            <a:r>
              <a:rPr lang="fr-FR" sz="2000" b="1" dirty="0" smtClean="0"/>
              <a:t>Planning and Direction</a:t>
            </a:r>
            <a:endParaRPr lang="fr-FR" sz="2000" dirty="0" smtClean="0"/>
          </a:p>
          <a:p>
            <a:pPr lvl="1" eaLnBrk="1" hangingPunct="1">
              <a:defRPr/>
            </a:pPr>
            <a:r>
              <a:rPr lang="en-US" sz="1800" dirty="0" smtClean="0">
                <a:ea typeface="+mn-ea"/>
                <a:cs typeface="+mn-cs"/>
              </a:rPr>
              <a:t>When we </a:t>
            </a:r>
            <a:r>
              <a:rPr lang="en-US" sz="1800" b="1" i="1" dirty="0" smtClean="0">
                <a:solidFill>
                  <a:srgbClr val="FF0000"/>
                </a:solidFill>
                <a:effectLst>
                  <a:outerShdw blurRad="38100" dist="38100" dir="2700000" algn="tl">
                    <a:srgbClr val="000000">
                      <a:alpha val="43137"/>
                    </a:srgbClr>
                  </a:outerShdw>
                </a:effectLst>
                <a:ea typeface="+mn-ea"/>
                <a:cs typeface="+mn-cs"/>
              </a:rPr>
              <a:t>are tasked with a specific job</a:t>
            </a:r>
            <a:r>
              <a:rPr lang="en-US" sz="1800" dirty="0" smtClean="0">
                <a:ea typeface="+mn-ea"/>
                <a:cs typeface="+mn-cs"/>
              </a:rPr>
              <a:t>, we begin planning what we’ll do and how. We move in a specific direction to get the job done</a:t>
            </a:r>
            <a:r>
              <a:rPr lang="en-US" sz="1800" u="sng" dirty="0" smtClean="0">
                <a:ea typeface="+mn-ea"/>
                <a:cs typeface="+mn-cs"/>
              </a:rPr>
              <a:t>, listing what we know about the issue and what we need to find out</a:t>
            </a:r>
            <a:r>
              <a:rPr lang="en-US" sz="1800" dirty="0" smtClean="0">
                <a:ea typeface="+mn-ea"/>
                <a:cs typeface="+mn-cs"/>
              </a:rPr>
              <a:t>. We discuss ways to gather the necessary intelligence.</a:t>
            </a:r>
            <a:endParaRPr lang="fr-FR" sz="1800" dirty="0" smtClean="0">
              <a:ea typeface="+mn-ea"/>
              <a:cs typeface="+mn-cs"/>
            </a:endParaRPr>
          </a:p>
          <a:p>
            <a:pPr eaLnBrk="1" hangingPunct="1">
              <a:defRPr/>
            </a:pPr>
            <a:r>
              <a:rPr lang="en-US" sz="2000" b="1" dirty="0" smtClean="0"/>
              <a:t>Collection</a:t>
            </a:r>
            <a:endParaRPr lang="fr-FR" sz="2000" dirty="0" smtClean="0"/>
          </a:p>
          <a:p>
            <a:pPr lvl="1" eaLnBrk="1" hangingPunct="1">
              <a:defRPr/>
            </a:pPr>
            <a:r>
              <a:rPr lang="en-US" sz="1800" dirty="0" smtClean="0">
                <a:ea typeface="+mn-ea"/>
                <a:cs typeface="+mn-cs"/>
              </a:rPr>
              <a:t>We </a:t>
            </a:r>
            <a:r>
              <a:rPr lang="en-US" sz="1800" b="1" dirty="0" smtClean="0">
                <a:solidFill>
                  <a:srgbClr val="FF0000"/>
                </a:solidFill>
                <a:effectLst>
                  <a:outerShdw blurRad="38100" dist="38100" dir="2700000" algn="tl">
                    <a:srgbClr val="000000">
                      <a:alpha val="43137"/>
                    </a:srgbClr>
                  </a:outerShdw>
                </a:effectLst>
                <a:ea typeface="+mn-ea"/>
                <a:cs typeface="+mn-cs"/>
              </a:rPr>
              <a:t>collect information overtly (openly) and covertly (secretly)</a:t>
            </a:r>
            <a:r>
              <a:rPr lang="en-US" sz="1800" dirty="0" smtClean="0">
                <a:ea typeface="+mn-ea"/>
                <a:cs typeface="+mn-cs"/>
              </a:rPr>
              <a:t>. Reading foreign newspapers and magazine articles, listening to foreign radio, and watching overseas television broadcasts are examples of “overt” (or open) sources for us. Other information sources can be “covert” (or secret), such as information collected with listening devices and hidden cameras. We can even use space-age technology like satellite photography. For instance, some analysts could actually view how many airplanes are present at a foreign military base by looking at a picture taken from a satellite in space.</a:t>
            </a:r>
            <a:endParaRPr lang="en-US" sz="1800" dirty="0"/>
          </a:p>
        </p:txBody>
      </p:sp>
      <p:sp>
        <p:nvSpPr>
          <p:cNvPr id="2" name="Title 1"/>
          <p:cNvSpPr>
            <a:spLocks noGrp="1"/>
          </p:cNvSpPr>
          <p:nvPr>
            <p:ph type="title"/>
          </p:nvPr>
        </p:nvSpPr>
        <p:spPr>
          <a:xfrm>
            <a:off x="1106904" y="533401"/>
            <a:ext cx="10475495" cy="663575"/>
          </a:xfrm>
        </p:spPr>
        <p:txBody>
          <a:bodyPr/>
          <a:lstStyle/>
          <a:p>
            <a:pPr eaLnBrk="1" hangingPunct="1">
              <a:defRPr/>
            </a:pPr>
            <a:r>
              <a:rPr lang="en-US" dirty="0" smtClean="0"/>
              <a:t>Intelligence cycle at CIA</a:t>
            </a:r>
            <a:endParaRPr lang="en-US" dirty="0"/>
          </a:p>
        </p:txBody>
      </p:sp>
      <p:sp>
        <p:nvSpPr>
          <p:cNvPr id="717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pt-BR" dirty="0"/>
              <a:t>CPN Plenary 2013 (Prof. Amos DAVID)</a:t>
            </a:r>
            <a:endParaRPr lang="fr-FR" dirty="0"/>
          </a:p>
        </p:txBody>
      </p:sp>
      <p:sp>
        <p:nvSpPr>
          <p:cNvPr id="717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465B61-7B94-4E27-ABE6-E91836661EAD}" type="slidenum">
              <a:rPr lang="fr-FR" smtClean="0"/>
              <a:pPr eaLnBrk="1" hangingPunct="1"/>
              <a:t>25</a:t>
            </a:fld>
            <a:endParaRPr lang="fr-FR" smtClean="0"/>
          </a:p>
        </p:txBody>
      </p:sp>
    </p:spTree>
    <p:extLst>
      <p:ext uri="{BB962C8B-B14F-4D97-AF65-F5344CB8AC3E}">
        <p14:creationId xmlns:p14="http://schemas.microsoft.com/office/powerpoint/2010/main" val="29047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904" y="533401"/>
            <a:ext cx="10475495" cy="735013"/>
          </a:xfrm>
        </p:spPr>
        <p:txBody>
          <a:bodyPr/>
          <a:lstStyle/>
          <a:p>
            <a:pPr eaLnBrk="1" hangingPunct="1">
              <a:defRPr/>
            </a:pPr>
            <a:r>
              <a:rPr lang="en-US" dirty="0" smtClean="0"/>
              <a:t>Definition of CI</a:t>
            </a:r>
            <a:endParaRPr lang="en-US" dirty="0"/>
          </a:p>
        </p:txBody>
      </p:sp>
      <p:sp>
        <p:nvSpPr>
          <p:cNvPr id="3" name="Content Placeholder 2"/>
          <p:cNvSpPr>
            <a:spLocks noGrp="1"/>
          </p:cNvSpPr>
          <p:nvPr>
            <p:ph idx="1"/>
          </p:nvPr>
        </p:nvSpPr>
        <p:spPr/>
        <p:txBody>
          <a:bodyPr>
            <a:normAutofit/>
          </a:bodyPr>
          <a:lstStyle/>
          <a:p>
            <a:pPr marL="266700" indent="-266700" eaLnBrk="1" hangingPunct="1">
              <a:defRPr/>
            </a:pPr>
            <a:r>
              <a:rPr lang="en-US" sz="2400" dirty="0" smtClean="0"/>
              <a:t>CI is the organizational function responsible for the </a:t>
            </a:r>
            <a:r>
              <a:rPr lang="en-US" sz="2400" b="1" u="sng" dirty="0" smtClean="0">
                <a:solidFill>
                  <a:srgbClr val="FF0000"/>
                </a:solidFill>
                <a:effectLst>
                  <a:outerShdw blurRad="38100" dist="38100" dir="2700000" algn="tl">
                    <a:srgbClr val="000000">
                      <a:alpha val="43137"/>
                    </a:srgbClr>
                  </a:outerShdw>
                </a:effectLst>
              </a:rPr>
              <a:t>early identification of risks and opportunities</a:t>
            </a:r>
            <a:r>
              <a:rPr lang="en-US" sz="2400" u="sng" dirty="0" smtClean="0"/>
              <a:t> in the market before they become </a:t>
            </a:r>
            <a:r>
              <a:rPr lang="en-US" sz="2400" i="1" u="sng" dirty="0" smtClean="0"/>
              <a:t>obvious</a:t>
            </a:r>
            <a:r>
              <a:rPr lang="en-US" sz="2400" dirty="0" smtClean="0"/>
              <a:t>. Experts also call this process the early signal analysis.</a:t>
            </a:r>
          </a:p>
          <a:p>
            <a:pPr marL="266700" indent="-266700" eaLnBrk="1" hangingPunct="1">
              <a:defRPr/>
            </a:pPr>
            <a:r>
              <a:rPr lang="en-US" sz="2400" dirty="0" smtClean="0"/>
              <a:t>Key points of this definition:</a:t>
            </a:r>
          </a:p>
          <a:p>
            <a:pPr marL="714375" lvl="1" indent="-176213" eaLnBrk="1" hangingPunct="1">
              <a:defRPr/>
            </a:pPr>
            <a:r>
              <a:rPr lang="en-US" sz="2000" dirty="0" smtClean="0"/>
              <a:t>Competitive intelligence is </a:t>
            </a:r>
            <a:r>
              <a:rPr lang="en-US" sz="2000" b="1" dirty="0" smtClean="0">
                <a:solidFill>
                  <a:srgbClr val="00B050"/>
                </a:solidFill>
                <a:effectLst>
                  <a:outerShdw blurRad="38100" dist="38100" dir="2700000" algn="tl">
                    <a:srgbClr val="000000">
                      <a:alpha val="43137"/>
                    </a:srgbClr>
                  </a:outerShdw>
                </a:effectLst>
              </a:rPr>
              <a:t>an ethical and legal business practice</a:t>
            </a:r>
            <a:r>
              <a:rPr lang="en-US" sz="2000" dirty="0" smtClean="0"/>
              <a:t>, as opposed to </a:t>
            </a:r>
            <a:r>
              <a:rPr lang="en-US" sz="2000" u="sng" dirty="0" smtClean="0"/>
              <a:t>industrial espionage</a:t>
            </a:r>
            <a:r>
              <a:rPr lang="en-US" sz="2000" dirty="0" smtClean="0"/>
              <a:t> which is illegal.</a:t>
            </a:r>
          </a:p>
          <a:p>
            <a:pPr marL="714375" lvl="1" indent="-176213" eaLnBrk="1" hangingPunct="1">
              <a:defRPr/>
            </a:pPr>
            <a:r>
              <a:rPr lang="en-US" sz="2000" dirty="0" smtClean="0"/>
              <a:t>The focus is on the external business environment</a:t>
            </a:r>
          </a:p>
          <a:p>
            <a:pPr marL="714375" lvl="1" indent="-176213" eaLnBrk="1" hangingPunct="1">
              <a:defRPr/>
            </a:pPr>
            <a:r>
              <a:rPr lang="en-US" sz="2000" dirty="0" smtClean="0"/>
              <a:t>There is a process involved in gathering information, converting it into intelligence and then utilizing this in business decision making.</a:t>
            </a:r>
          </a:p>
          <a:p>
            <a:pPr marL="704850" lvl="1" indent="-266700" eaLnBrk="1" hangingPunct="1">
              <a:defRPr/>
            </a:pPr>
            <a:endParaRPr lang="en-US" sz="1800" dirty="0" smtClean="0"/>
          </a:p>
        </p:txBody>
      </p:sp>
    </p:spTree>
    <p:extLst>
      <p:ext uri="{BB962C8B-B14F-4D97-AF65-F5344CB8AC3E}">
        <p14:creationId xmlns:p14="http://schemas.microsoft.com/office/powerpoint/2010/main" val="148203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re 1"/>
          <p:cNvSpPr>
            <a:spLocks noGrp="1"/>
          </p:cNvSpPr>
          <p:nvPr>
            <p:ph type="title"/>
          </p:nvPr>
        </p:nvSpPr>
        <p:spPr>
          <a:xfrm>
            <a:off x="1106905" y="525054"/>
            <a:ext cx="10894595" cy="647700"/>
          </a:xfrm>
        </p:spPr>
        <p:txBody>
          <a:bodyPr>
            <a:noAutofit/>
          </a:bodyPr>
          <a:lstStyle/>
          <a:p>
            <a:pPr eaLnBrk="1" fontAlgn="auto" hangingPunct="1">
              <a:spcAft>
                <a:spcPts val="0"/>
              </a:spcAft>
              <a:defRPr/>
            </a:pPr>
            <a:r>
              <a:rPr lang="en-US" sz="3200" dirty="0" smtClean="0"/>
              <a:t>Contributions of CI to socio-economic structures</a:t>
            </a:r>
          </a:p>
        </p:txBody>
      </p:sp>
      <p:sp>
        <p:nvSpPr>
          <p:cNvPr id="9219" name="Espace réservé du contenu 2"/>
          <p:cNvSpPr>
            <a:spLocks noGrp="1"/>
          </p:cNvSpPr>
          <p:nvPr>
            <p:ph idx="1"/>
          </p:nvPr>
        </p:nvSpPr>
        <p:spPr/>
        <p:txBody>
          <a:bodyPr/>
          <a:lstStyle/>
          <a:p>
            <a:r>
              <a:rPr lang="en-US" dirty="0" smtClean="0"/>
              <a:t>As regards decisional problems (DP)</a:t>
            </a:r>
          </a:p>
          <a:p>
            <a:pPr lvl="1"/>
            <a:r>
              <a:rPr lang="en-US" dirty="0" smtClean="0"/>
              <a:t>Decisional process</a:t>
            </a:r>
          </a:p>
          <a:p>
            <a:pPr lvl="2"/>
            <a:r>
              <a:rPr lang="en-US" dirty="0" smtClean="0"/>
              <a:t>Resolving DP using the process of CI</a:t>
            </a:r>
          </a:p>
          <a:p>
            <a:pPr lvl="1"/>
            <a:endParaRPr lang="en-US" dirty="0" smtClean="0"/>
          </a:p>
          <a:p>
            <a:r>
              <a:rPr lang="en-US" dirty="0" smtClean="0"/>
              <a:t>As regards information relevance</a:t>
            </a:r>
          </a:p>
          <a:p>
            <a:pPr lvl="1"/>
            <a:r>
              <a:rPr lang="en-US" dirty="0" smtClean="0"/>
              <a:t>Evaluation of information</a:t>
            </a:r>
          </a:p>
          <a:p>
            <a:pPr lvl="1"/>
            <a:r>
              <a:rPr lang="en-US" dirty="0" smtClean="0"/>
              <a:t>Evaluation of an information system</a:t>
            </a:r>
          </a:p>
        </p:txBody>
      </p:sp>
      <p:sp>
        <p:nvSpPr>
          <p:cNvPr id="9220" name="Espace réservé du pied de page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pt-BR" dirty="0"/>
              <a:t>CPN Plenary 2013 (Prof. Amos DAVID)</a:t>
            </a:r>
            <a:endParaRPr lang="fr-FR" dirty="0"/>
          </a:p>
        </p:txBody>
      </p:sp>
      <p:sp>
        <p:nvSpPr>
          <p:cNvPr id="9221" name="Espace réservé du numéro de diapositive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01533F-9E0E-46E4-A168-D95FF838AE47}" type="slidenum">
              <a:rPr lang="fr-FR" smtClean="0"/>
              <a:pPr eaLnBrk="1" hangingPunct="1"/>
              <a:t>27</a:t>
            </a:fld>
            <a:endParaRPr lang="fr-FR" smtClean="0"/>
          </a:p>
        </p:txBody>
      </p:sp>
    </p:spTree>
    <p:extLst>
      <p:ext uri="{BB962C8B-B14F-4D97-AF65-F5344CB8AC3E}">
        <p14:creationId xmlns:p14="http://schemas.microsoft.com/office/powerpoint/2010/main" val="133669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In terms of scientific research</a:t>
            </a:r>
            <a:endParaRPr lang="en-US" dirty="0"/>
          </a:p>
        </p:txBody>
      </p:sp>
      <p:sp>
        <p:nvSpPr>
          <p:cNvPr id="3" name="Espace réservé du texte 2"/>
          <p:cNvSpPr>
            <a:spLocks noGrp="1"/>
          </p:cNvSpPr>
          <p:nvPr>
            <p:ph type="body" idx="1"/>
          </p:nvPr>
        </p:nvSpPr>
        <p:spPr/>
        <p:txBody>
          <a:bodyPr/>
          <a:lstStyle/>
          <a:p>
            <a:endParaRPr lang="fr-FR"/>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28</a:t>
            </a:fld>
            <a:endParaRPr lang="fr-FR"/>
          </a:p>
        </p:txBody>
      </p:sp>
    </p:spTree>
    <p:extLst>
      <p:ext uri="{BB962C8B-B14F-4D97-AF65-F5344CB8AC3E}">
        <p14:creationId xmlns:p14="http://schemas.microsoft.com/office/powerpoint/2010/main" val="253018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130968" y="533401"/>
            <a:ext cx="10451432" cy="735013"/>
          </a:xfrm>
        </p:spPr>
        <p:txBody>
          <a:bodyPr/>
          <a:lstStyle/>
          <a:p>
            <a:pPr eaLnBrk="1" fontAlgn="auto" hangingPunct="1">
              <a:spcAft>
                <a:spcPts val="0"/>
              </a:spcAft>
              <a:defRPr/>
            </a:pPr>
            <a:r>
              <a:rPr lang="en-US" dirty="0" smtClean="0"/>
              <a:t>Scientific study of CI</a:t>
            </a:r>
          </a:p>
        </p:txBody>
      </p:sp>
      <p:sp>
        <p:nvSpPr>
          <p:cNvPr id="10243" name="Rectangle 3"/>
          <p:cNvSpPr>
            <a:spLocks noGrp="1" noChangeArrowheads="1"/>
          </p:cNvSpPr>
          <p:nvPr>
            <p:ph idx="1"/>
          </p:nvPr>
        </p:nvSpPr>
        <p:spPr/>
        <p:txBody>
          <a:bodyPr>
            <a:normAutofit/>
          </a:bodyPr>
          <a:lstStyle/>
          <a:p>
            <a:endParaRPr lang="fr-FR" sz="2400" dirty="0" smtClean="0"/>
          </a:p>
          <a:p>
            <a:r>
              <a:rPr lang="fr-FR" sz="2400" dirty="0" smtClean="0"/>
              <a:t>"</a:t>
            </a:r>
            <a:r>
              <a:rPr lang="en-US" sz="2400" dirty="0" smtClean="0"/>
              <a:t>The scientist is not the man who provides the real answers. He is the one who asks the right questions</a:t>
            </a:r>
            <a:r>
              <a:rPr lang="fr-FR" sz="2400" dirty="0" smtClean="0"/>
              <a:t>" - </a:t>
            </a:r>
            <a:r>
              <a:rPr lang="fr-FR" sz="2400" i="1" dirty="0" smtClean="0"/>
              <a:t>Claude </a:t>
            </a:r>
            <a:r>
              <a:rPr lang="fr-FR" sz="2400" i="1" dirty="0" err="1" smtClean="0"/>
              <a:t>Levi-Strauss</a:t>
            </a:r>
            <a:endParaRPr lang="fr-FR" sz="2400" i="1" dirty="0" smtClean="0"/>
          </a:p>
        </p:txBody>
      </p:sp>
      <p:sp>
        <p:nvSpPr>
          <p:cNvPr id="10244" name="Espace réservé du pied de page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pt-BR" dirty="0"/>
              <a:t>CPN Plenary 2013 (Prof. Amos DAVID)</a:t>
            </a:r>
            <a:endParaRPr lang="fr-FR" dirty="0"/>
          </a:p>
        </p:txBody>
      </p:sp>
      <p:sp>
        <p:nvSpPr>
          <p:cNvPr id="10245" name="Espace réservé du numéro de diapositive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3DEB7C-CB83-467F-8389-416321149E68}" type="slidenum">
              <a:rPr lang="fr-FR" smtClean="0"/>
              <a:pPr eaLnBrk="1" hangingPunct="1"/>
              <a:t>29</a:t>
            </a:fld>
            <a:endParaRPr lang="fr-FR" smtClean="0"/>
          </a:p>
        </p:txBody>
      </p:sp>
    </p:spTree>
    <p:extLst>
      <p:ext uri="{BB962C8B-B14F-4D97-AF65-F5344CB8AC3E}">
        <p14:creationId xmlns:p14="http://schemas.microsoft.com/office/powerpoint/2010/main" val="245509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Problematic areas in CI</a:t>
            </a:r>
            <a:endParaRPr lang="en-US" b="1" dirty="0"/>
          </a:p>
        </p:txBody>
      </p:sp>
      <p:sp>
        <p:nvSpPr>
          <p:cNvPr id="3" name="Espace réservé du contenu 2"/>
          <p:cNvSpPr>
            <a:spLocks noGrp="1"/>
          </p:cNvSpPr>
          <p:nvPr>
            <p:ph idx="1"/>
          </p:nvPr>
        </p:nvSpPr>
        <p:spPr/>
        <p:txBody>
          <a:bodyPr/>
          <a:lstStyle/>
          <a:p>
            <a:r>
              <a:rPr lang="en-US" dirty="0" smtClean="0"/>
              <a:t>Decompose CI </a:t>
            </a:r>
            <a:r>
              <a:rPr lang="en-US" dirty="0" smtClean="0">
                <a:sym typeface="Wingdings" pitchFamily="2" charset="2"/>
              </a:rPr>
              <a:t> CI process</a:t>
            </a:r>
            <a:endParaRPr lang="en-US" dirty="0" smtClean="0"/>
          </a:p>
          <a:p>
            <a:r>
              <a:rPr lang="en-US" dirty="0" smtClean="0"/>
              <a:t>What are the issues in each of the CI process ?</a:t>
            </a: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30</a:t>
            </a:fld>
            <a:endParaRPr lang="fr-FR"/>
          </a:p>
        </p:txBody>
      </p:sp>
    </p:spTree>
    <p:extLst>
      <p:ext uri="{BB962C8B-B14F-4D97-AF65-F5344CB8AC3E}">
        <p14:creationId xmlns:p14="http://schemas.microsoft.com/office/powerpoint/2010/main" val="125129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CI viewed as a process</a:t>
            </a:r>
            <a:endParaRPr lang="en-US"/>
          </a:p>
        </p:txBody>
      </p:sp>
      <p:sp>
        <p:nvSpPr>
          <p:cNvPr id="3" name="Espace réservé du contenu 2"/>
          <p:cNvSpPr>
            <a:spLocks noGrp="1"/>
          </p:cNvSpPr>
          <p:nvPr>
            <p:ph idx="1"/>
          </p:nvPr>
        </p:nvSpPr>
        <p:spPr/>
        <p:txBody>
          <a:bodyPr>
            <a:normAutofit fontScale="92500" lnSpcReduction="20000"/>
          </a:bodyPr>
          <a:lstStyle/>
          <a:p>
            <a:pPr marL="457200" lvl="0" indent="-457200">
              <a:buFont typeface="+mj-lt"/>
              <a:buAutoNum type="arabicPeriod"/>
            </a:pPr>
            <a:r>
              <a:rPr lang="en-US" dirty="0"/>
              <a:t>Identification of needs in the form of problems to solve or stakes </a:t>
            </a:r>
            <a:r>
              <a:rPr lang="en-US" i="1" dirty="0"/>
              <a:t>(threat, risk, danger</a:t>
            </a:r>
            <a:r>
              <a:rPr lang="en-US" i="1" dirty="0" smtClean="0"/>
              <a:t>)</a:t>
            </a:r>
          </a:p>
          <a:p>
            <a:pPr marL="457200" lvl="1" indent="0">
              <a:lnSpc>
                <a:spcPct val="100000"/>
              </a:lnSpc>
              <a:buNone/>
            </a:pPr>
            <a:r>
              <a:rPr lang="en-US" dirty="0">
                <a:sym typeface="Wingdings" pitchFamily="2" charset="2"/>
              </a:rPr>
              <a:t> How can a DP be specified ?</a:t>
            </a:r>
            <a:r>
              <a:rPr lang="en-US" dirty="0"/>
              <a:t> </a:t>
            </a:r>
            <a:endParaRPr lang="fr-FR" dirty="0"/>
          </a:p>
          <a:p>
            <a:pPr marL="457200" lvl="0" indent="-457200">
              <a:buFont typeface="+mj-lt"/>
              <a:buAutoNum type="arabicPeriod"/>
            </a:pPr>
            <a:r>
              <a:rPr lang="en-US" dirty="0" smtClean="0"/>
              <a:t>Identification </a:t>
            </a:r>
            <a:r>
              <a:rPr lang="en-US" dirty="0"/>
              <a:t>of the types of necessary information to obtain the </a:t>
            </a:r>
            <a:r>
              <a:rPr lang="en-US" dirty="0" smtClean="0"/>
              <a:t>result</a:t>
            </a:r>
            <a:endParaRPr lang="en-US" dirty="0"/>
          </a:p>
          <a:p>
            <a:pPr marL="457200" lvl="1" indent="0">
              <a:buNone/>
            </a:pPr>
            <a:r>
              <a:rPr lang="en-US" dirty="0" smtClean="0">
                <a:sym typeface="Wingdings" pitchFamily="2" charset="2"/>
              </a:rPr>
              <a:t> Transforming the DP into information problems</a:t>
            </a:r>
            <a:endParaRPr lang="fr-FR" dirty="0"/>
          </a:p>
          <a:p>
            <a:pPr marL="457200" lvl="0" indent="-457200">
              <a:buFont typeface="+mj-lt"/>
              <a:buAutoNum type="arabicPeriod"/>
            </a:pPr>
            <a:r>
              <a:rPr lang="en-US" dirty="0"/>
              <a:t>Identification </a:t>
            </a:r>
            <a:r>
              <a:rPr lang="en-US" dirty="0" smtClean="0"/>
              <a:t>and validation of </a:t>
            </a:r>
            <a:r>
              <a:rPr lang="en-US" dirty="0"/>
              <a:t>the relevant information </a:t>
            </a:r>
            <a:r>
              <a:rPr lang="en-US" dirty="0" smtClean="0"/>
              <a:t>sources</a:t>
            </a:r>
            <a:endParaRPr lang="fr-FR" dirty="0"/>
          </a:p>
          <a:p>
            <a:pPr marL="457200" lvl="0" indent="-457200">
              <a:buFont typeface="+mj-lt"/>
              <a:buAutoNum type="arabicPeriod"/>
            </a:pPr>
            <a:r>
              <a:rPr lang="en-US" dirty="0" smtClean="0"/>
              <a:t>Collection and validation of information relevant information</a:t>
            </a:r>
          </a:p>
          <a:p>
            <a:pPr marL="457200" lvl="1" indent="0">
              <a:buNone/>
            </a:pPr>
            <a:r>
              <a:rPr lang="en-US" dirty="0" smtClean="0">
                <a:sym typeface="Wingdings" pitchFamily="2" charset="2"/>
              </a:rPr>
              <a:t> </a:t>
            </a:r>
            <a:r>
              <a:rPr lang="en-US" dirty="0" smtClean="0"/>
              <a:t>Do relevant sources produce relevant information ?</a:t>
            </a:r>
          </a:p>
          <a:p>
            <a:pPr marL="457200" lvl="0" indent="-457200">
              <a:buFont typeface="+mj-lt"/>
              <a:buAutoNum type="arabicPeriod"/>
            </a:pPr>
            <a:r>
              <a:rPr lang="en-US" dirty="0" smtClean="0"/>
              <a:t>Processing </a:t>
            </a:r>
            <a:r>
              <a:rPr lang="en-US" dirty="0"/>
              <a:t>of the information collected for the calculation of </a:t>
            </a:r>
            <a:r>
              <a:rPr lang="en-US" dirty="0" smtClean="0"/>
              <a:t>indicators</a:t>
            </a:r>
            <a:endParaRPr lang="en-US" dirty="0"/>
          </a:p>
          <a:p>
            <a:pPr marL="457200" lvl="1" indent="0">
              <a:buNone/>
            </a:pPr>
            <a:r>
              <a:rPr lang="en-US" dirty="0" smtClean="0">
                <a:sym typeface="Wingdings" pitchFamily="2" charset="2"/>
              </a:rPr>
              <a:t> </a:t>
            </a:r>
            <a:r>
              <a:rPr lang="en-US" dirty="0" smtClean="0"/>
              <a:t>How are collected information structured and stored ?</a:t>
            </a:r>
            <a:endParaRPr lang="fr-FR" dirty="0"/>
          </a:p>
          <a:p>
            <a:pPr marL="457200" lvl="0" indent="-457200">
              <a:buFont typeface="+mj-lt"/>
              <a:buAutoNum type="arabicPeriod"/>
            </a:pPr>
            <a:r>
              <a:rPr lang="en-US" dirty="0"/>
              <a:t>Interpretation of the </a:t>
            </a:r>
            <a:r>
              <a:rPr lang="en-US" dirty="0" smtClean="0"/>
              <a:t>indicators</a:t>
            </a:r>
          </a:p>
          <a:p>
            <a:pPr lvl="1">
              <a:buFont typeface="Wingdings"/>
              <a:buChar char="è"/>
            </a:pPr>
            <a:r>
              <a:rPr lang="en-US" dirty="0" smtClean="0"/>
              <a:t>Who does the interpretation ?</a:t>
            </a:r>
          </a:p>
          <a:p>
            <a:pPr lvl="1">
              <a:buFont typeface="Wingdings"/>
              <a:buChar char="è"/>
            </a:pPr>
            <a:r>
              <a:rPr lang="en-US" dirty="0" smtClean="0"/>
              <a:t>On what are the interpretations based?</a:t>
            </a:r>
            <a:endParaRPr lang="fr-FR" dirty="0"/>
          </a:p>
          <a:p>
            <a:pPr marL="457200" lvl="0" indent="-457200">
              <a:buFont typeface="+mj-lt"/>
              <a:buAutoNum type="arabicPeriod"/>
            </a:pPr>
            <a:r>
              <a:rPr lang="en-US" dirty="0"/>
              <a:t>Decision making for the resolution of the </a:t>
            </a:r>
            <a:r>
              <a:rPr lang="en-US"/>
              <a:t>identified </a:t>
            </a:r>
            <a:r>
              <a:rPr lang="en-US" smtClean="0"/>
              <a:t>problem</a:t>
            </a:r>
            <a:endParaRPr lang="en-US" b="1" dirty="0"/>
          </a:p>
          <a:p>
            <a:pPr marL="914400" lvl="1" indent="-457200">
              <a:buFont typeface="+mj-lt"/>
              <a:buAutoNum type="arabicPeriod"/>
            </a:pPr>
            <a:endParaRPr lang="fr-FR" dirty="0"/>
          </a:p>
          <a:p>
            <a:pPr marL="457200" indent="-457200">
              <a:buFont typeface="+mj-lt"/>
              <a:buAutoNum type="arabicPeriod"/>
            </a:pP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31</a:t>
            </a:fld>
            <a:endParaRPr lang="fr-FR"/>
          </a:p>
        </p:txBody>
      </p:sp>
    </p:spTree>
    <p:extLst>
      <p:ext uri="{BB962C8B-B14F-4D97-AF65-F5344CB8AC3E}">
        <p14:creationId xmlns:p14="http://schemas.microsoft.com/office/powerpoint/2010/main" val="298088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147" y="2971806"/>
            <a:ext cx="10357851" cy="1684150"/>
          </a:xfrm>
        </p:spPr>
        <p:txBody>
          <a:bodyPr>
            <a:normAutofit/>
          </a:bodyPr>
          <a:lstStyle/>
          <a:p>
            <a:r>
              <a:rPr lang="fr-FR" sz="4000" noProof="1"/>
              <a:t>Early spotting of opportunities : From 1990</a:t>
            </a:r>
            <a:r>
              <a:rPr lang="fr-FR" sz="4000" cap="small" noProof="1"/>
              <a:t>s</a:t>
            </a:r>
            <a:r>
              <a:rPr lang="fr-FR" sz="4000" noProof="1"/>
              <a:t> to </a:t>
            </a:r>
            <a:r>
              <a:rPr lang="fr-FR" sz="4000" noProof="1" smtClean="0"/>
              <a:t>date</a:t>
            </a:r>
            <a:endParaRPr lang="fr-FR" sz="4000" noProof="1"/>
          </a:p>
        </p:txBody>
      </p:sp>
      <p:sp>
        <p:nvSpPr>
          <p:cNvPr id="3" name="Espace réservé du texte 2"/>
          <p:cNvSpPr>
            <a:spLocks noGrp="1"/>
          </p:cNvSpPr>
          <p:nvPr>
            <p:ph type="body" idx="1"/>
          </p:nvPr>
        </p:nvSpPr>
        <p:spPr/>
        <p:txBody>
          <a:bodyPr>
            <a:normAutofit/>
          </a:bodyPr>
          <a:lstStyle/>
          <a:p>
            <a:r>
              <a:rPr lang="en-US" dirty="0" smtClean="0"/>
              <a:t>IT </a:t>
            </a:r>
            <a:r>
              <a:rPr lang="en-US" dirty="0"/>
              <a:t>Penetration through mobile telecommunication in Nigeria</a:t>
            </a:r>
            <a:endParaRPr lang="fr-FR" i="1" noProof="1"/>
          </a:p>
        </p:txBody>
      </p:sp>
    </p:spTree>
    <p:extLst>
      <p:ext uri="{BB962C8B-B14F-4D97-AF65-F5344CB8AC3E}">
        <p14:creationId xmlns:p14="http://schemas.microsoft.com/office/powerpoint/2010/main" val="75501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E7B8A99A-9291-462E-9861-9F553F35077A}" type="slidenum">
              <a:rPr lang="fr-FR" smtClean="0"/>
              <a:pPr>
                <a:defRPr/>
              </a:pPr>
              <a:t>33</a:t>
            </a:fld>
            <a:endParaRPr lang="fr-FR"/>
          </a:p>
        </p:txBody>
      </p:sp>
      <p:sp>
        <p:nvSpPr>
          <p:cNvPr id="26627" name="Rectangle 4"/>
          <p:cNvSpPr>
            <a:spLocks noChangeArrowheads="1"/>
          </p:cNvSpPr>
          <p:nvPr/>
        </p:nvSpPr>
        <p:spPr bwMode="auto">
          <a:xfrm>
            <a:off x="1200151" y="1557339"/>
            <a:ext cx="96012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400" b="1" dirty="0"/>
              <a:t>Vodacom Nigeria says potential for 40 million mobile users</a:t>
            </a:r>
            <a:endParaRPr lang="fr-FR" sz="1400" dirty="0"/>
          </a:p>
          <a:p>
            <a:pPr>
              <a:defRPr/>
            </a:pPr>
            <a:r>
              <a:rPr lang="en-US" sz="1400" dirty="0"/>
              <a:t>Friday 16 January 2004 | 09:55 CET | News </a:t>
            </a:r>
            <a:endParaRPr lang="fr-FR" sz="1400" dirty="0"/>
          </a:p>
          <a:p>
            <a:pPr>
              <a:defRPr/>
            </a:pPr>
            <a:r>
              <a:rPr lang="en-US" sz="1400" dirty="0"/>
              <a:t>Vodacom believes that the potential number of mobile phone subscribers in Nigeria could be double the </a:t>
            </a:r>
            <a:r>
              <a:rPr lang="en-US" sz="1400" b="1" dirty="0">
                <a:solidFill>
                  <a:srgbClr val="FF0000"/>
                </a:solidFill>
                <a:effectLst>
                  <a:outerShdw blurRad="38100" dist="38100" dir="2700000" algn="tl">
                    <a:srgbClr val="000000">
                      <a:alpha val="43137"/>
                    </a:srgbClr>
                  </a:outerShdw>
                </a:effectLst>
              </a:rPr>
              <a:t>current estimate of 20 million users</a:t>
            </a:r>
            <a:r>
              <a:rPr lang="en-US" sz="1400" dirty="0"/>
              <a:t>. As a result, up to four operators would be able to compete within the market. According to Alan Knott-Craig, the Nigeria market is big enough to support both Vodacom and MTN (S Africa), mobile operator which entered the Nigerian market in 2001. Vodacom believes that Nigeria has the potential to be as big as S Africa, where the market potential is 25 million-</a:t>
            </a:r>
            <a:r>
              <a:rPr lang="en-US" sz="1400" b="1" dirty="0">
                <a:solidFill>
                  <a:srgbClr val="FF0000"/>
                </a:solidFill>
                <a:effectLst>
                  <a:outerShdw blurRad="38100" dist="38100" dir="2700000" algn="tl">
                    <a:srgbClr val="000000">
                      <a:alpha val="43137"/>
                    </a:srgbClr>
                  </a:outerShdw>
                </a:effectLst>
              </a:rPr>
              <a:t>30 million users</a:t>
            </a:r>
            <a:r>
              <a:rPr lang="en-US" sz="1400" dirty="0"/>
              <a:t> by 2007-2009, compared to 17 million users at present. The </a:t>
            </a:r>
            <a:r>
              <a:rPr lang="en-US" sz="1400" dirty="0">
                <a:solidFill>
                  <a:srgbClr val="FF0000"/>
                </a:solidFill>
                <a:effectLst>
                  <a:outerShdw blurRad="38100" dist="38100" dir="2700000" algn="tl">
                    <a:srgbClr val="000000">
                      <a:alpha val="43137"/>
                    </a:srgbClr>
                  </a:outerShdw>
                </a:effectLst>
              </a:rPr>
              <a:t>biggest obstacle to Vodacom establishing</a:t>
            </a:r>
            <a:r>
              <a:rPr lang="en-US" sz="1400" dirty="0"/>
              <a:t> itself in Nigeria is </a:t>
            </a:r>
            <a:r>
              <a:rPr lang="en-US" sz="1400" dirty="0">
                <a:solidFill>
                  <a:srgbClr val="FF0000"/>
                </a:solidFill>
                <a:effectLst>
                  <a:outerShdw blurRad="38100" dist="38100" dir="2700000" algn="tl">
                    <a:srgbClr val="000000">
                      <a:alpha val="43137"/>
                    </a:srgbClr>
                  </a:outerShdw>
                </a:effectLst>
              </a:rPr>
              <a:t>strict US anti-corruption legislation, which Telkom and SBC Communications must comply with</a:t>
            </a:r>
            <a:r>
              <a:rPr lang="en-US" sz="1400" dirty="0"/>
              <a:t>. </a:t>
            </a:r>
            <a:endParaRPr lang="fr-FR" sz="1400" dirty="0"/>
          </a:p>
          <a:p>
            <a:pPr>
              <a:defRPr/>
            </a:pPr>
            <a:r>
              <a:rPr lang="en-US" sz="1400" dirty="0"/>
              <a:t> </a:t>
            </a:r>
            <a:endParaRPr lang="fr-FR" sz="1400" dirty="0"/>
          </a:p>
          <a:p>
            <a:pPr>
              <a:defRPr/>
            </a:pPr>
            <a:r>
              <a:rPr lang="fr-FR" sz="1400" u="sng" dirty="0">
                <a:hlinkClick r:id="rId2"/>
              </a:rPr>
              <a:t>http://www.telecompaper.com/news/vodacom-nigeria-says-potential-for-40-million-mobile-users</a:t>
            </a:r>
            <a:r>
              <a:rPr lang="fr-FR" sz="1400" dirty="0"/>
              <a:t>, 2004-01-16</a:t>
            </a:r>
          </a:p>
        </p:txBody>
      </p:sp>
      <p:sp>
        <p:nvSpPr>
          <p:cNvPr id="6" name="Titre 5"/>
          <p:cNvSpPr>
            <a:spLocks noGrp="1"/>
          </p:cNvSpPr>
          <p:nvPr>
            <p:ph type="title"/>
          </p:nvPr>
        </p:nvSpPr>
        <p:spPr/>
        <p:txBody>
          <a:bodyPr/>
          <a:lstStyle/>
          <a:p>
            <a:pPr>
              <a:defRPr/>
            </a:pPr>
            <a:r>
              <a:rPr lang="en-US" noProof="0" dirty="0" smtClean="0"/>
              <a:t>Extract n° 1</a:t>
            </a:r>
            <a:endParaRPr lang="en-US" noProof="0" dirty="0"/>
          </a:p>
        </p:txBody>
      </p:sp>
      <p:sp>
        <p:nvSpPr>
          <p:cNvPr id="2" name="Espace réservé du pied de page 1"/>
          <p:cNvSpPr>
            <a:spLocks noGrp="1"/>
          </p:cNvSpPr>
          <p:nvPr>
            <p:ph type="ftr" sz="quarter" idx="11"/>
          </p:nvPr>
        </p:nvSpPr>
        <p:spPr/>
        <p:txBody>
          <a:bodyPr/>
          <a:lstStyle/>
          <a:p>
            <a:pPr>
              <a:defRPr/>
            </a:pPr>
            <a:r>
              <a:rPr lang="pt-BR" dirty="0" smtClean="0"/>
              <a:t>CPN Plenary 2013 (Prof. Amos DAVID)</a:t>
            </a:r>
            <a:endParaRPr lang="fr-FR" dirty="0"/>
          </a:p>
        </p:txBody>
      </p:sp>
      <p:sp>
        <p:nvSpPr>
          <p:cNvPr id="3" name="Rectangle à coins arrondis 2"/>
          <p:cNvSpPr/>
          <p:nvPr/>
        </p:nvSpPr>
        <p:spPr>
          <a:xfrm>
            <a:off x="4421393" y="3560781"/>
            <a:ext cx="6121101" cy="742278"/>
          </a:xfrm>
          <a:prstGeom prst="roundRect">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227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2800" kern="1200" noProof="0" dirty="0" smtClean="0">
                <a:solidFill>
                  <a:schemeClr val="tx1"/>
                </a:solidFill>
                <a:effectLst/>
                <a:latin typeface="+mj-lt"/>
                <a:ea typeface="+mj-ea"/>
                <a:cs typeface="+mj-cs"/>
              </a:rPr>
              <a:t>Extract</a:t>
            </a:r>
            <a:r>
              <a:rPr lang="fr-FR" sz="2800" kern="1200" dirty="0" smtClean="0">
                <a:solidFill>
                  <a:schemeClr val="tx1"/>
                </a:solidFill>
                <a:effectLst/>
                <a:latin typeface="+mj-lt"/>
                <a:ea typeface="+mj-ea"/>
                <a:cs typeface="+mj-cs"/>
              </a:rPr>
              <a:t> </a:t>
            </a:r>
            <a:r>
              <a:rPr lang="fr-FR" dirty="0" smtClean="0"/>
              <a:t>n° 2</a:t>
            </a:r>
            <a:endParaRPr lang="fr-FR" dirty="0"/>
          </a:p>
        </p:txBody>
      </p:sp>
      <p:sp>
        <p:nvSpPr>
          <p:cNvPr id="4" name="Espace réservé du numéro de diapositive 3"/>
          <p:cNvSpPr>
            <a:spLocks noGrp="1"/>
          </p:cNvSpPr>
          <p:nvPr>
            <p:ph type="sldNum" sz="quarter" idx="12"/>
          </p:nvPr>
        </p:nvSpPr>
        <p:spPr/>
        <p:txBody>
          <a:bodyPr/>
          <a:lstStyle/>
          <a:p>
            <a:pPr>
              <a:defRPr/>
            </a:pPr>
            <a:fld id="{DA44B802-9867-46B8-A5E9-804F4EB858E8}" type="slidenum">
              <a:rPr lang="fr-FR" smtClean="0"/>
              <a:pPr>
                <a:defRPr/>
              </a:pPr>
              <a:t>34</a:t>
            </a:fld>
            <a:endParaRPr lang="fr-FR"/>
          </a:p>
        </p:txBody>
      </p:sp>
      <p:sp>
        <p:nvSpPr>
          <p:cNvPr id="27652" name="Rectangle 4"/>
          <p:cNvSpPr>
            <a:spLocks noChangeArrowheads="1"/>
          </p:cNvSpPr>
          <p:nvPr/>
        </p:nvSpPr>
        <p:spPr bwMode="auto">
          <a:xfrm>
            <a:off x="1007533" y="1628775"/>
            <a:ext cx="9696451"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400" b="1" dirty="0"/>
              <a:t>Nigerian telecom market to hit $10b in 2010</a:t>
            </a:r>
            <a:endParaRPr lang="fr-FR" sz="1400" dirty="0"/>
          </a:p>
          <a:p>
            <a:pPr>
              <a:defRPr/>
            </a:pPr>
            <a:r>
              <a:rPr lang="en-US" sz="1400" b="1" dirty="0"/>
              <a:t> </a:t>
            </a:r>
            <a:endParaRPr lang="fr-FR" sz="1400" dirty="0"/>
          </a:p>
          <a:p>
            <a:pPr>
              <a:defRPr/>
            </a:pPr>
            <a:r>
              <a:rPr lang="en-US" sz="1400" dirty="0"/>
              <a:t>Written by Henry </a:t>
            </a:r>
            <a:r>
              <a:rPr lang="en-US" sz="1400" dirty="0" err="1"/>
              <a:t>Umoru</a:t>
            </a:r>
            <a:r>
              <a:rPr lang="en-US" sz="1400" dirty="0"/>
              <a:t> </a:t>
            </a:r>
            <a:endParaRPr lang="fr-FR" sz="1400" dirty="0"/>
          </a:p>
          <a:p>
            <a:pPr>
              <a:defRPr/>
            </a:pPr>
            <a:r>
              <a:rPr lang="en-US" sz="1400" dirty="0"/>
              <a:t>Thursday, 30 October 2008</a:t>
            </a:r>
            <a:endParaRPr lang="fr-FR" sz="1400" dirty="0"/>
          </a:p>
          <a:p>
            <a:pPr>
              <a:defRPr/>
            </a:pPr>
            <a:r>
              <a:rPr lang="en-US" sz="1400" dirty="0"/>
              <a:t> </a:t>
            </a:r>
            <a:endParaRPr lang="fr-FR" sz="1400" dirty="0"/>
          </a:p>
          <a:p>
            <a:pPr>
              <a:defRPr/>
            </a:pPr>
            <a:r>
              <a:rPr lang="en-US" sz="1400" dirty="0"/>
              <a:t>Federal government has projected that the market value of the nation’s telecommunication industry would hit a total of $10 billion by 2010.</a:t>
            </a:r>
            <a:endParaRPr lang="fr-FR" sz="1400" dirty="0"/>
          </a:p>
          <a:p>
            <a:pPr>
              <a:defRPr/>
            </a:pPr>
            <a:r>
              <a:rPr lang="en-US" sz="1400" dirty="0"/>
              <a:t>Speaking at the opening of the 5th edition of “Bridges Across Borders” (BAB) conference held at the NICON Luxury Hotel, Abuja, Minister of Commerce and Industry, Engr. Charles </a:t>
            </a:r>
            <a:r>
              <a:rPr lang="en-US" sz="1400" dirty="0" err="1"/>
              <a:t>Ugwuh</a:t>
            </a:r>
            <a:r>
              <a:rPr lang="en-US" sz="1400" dirty="0"/>
              <a:t> who noted that the current 50 million telecom subscriber base with the current value put at $5 billion per annum, said the Nigerian average spending on telephone service is about N2, 570 per month.</a:t>
            </a:r>
            <a:endParaRPr lang="fr-FR" sz="1400" dirty="0"/>
          </a:p>
          <a:p>
            <a:pPr>
              <a:defRPr/>
            </a:pPr>
            <a:r>
              <a:rPr lang="en-US" sz="1400" dirty="0"/>
              <a:t>The Conference is being organized by the Nigerian Export Promotion Council (NEPC) and it participated in the event for the first time in Johannesburg, South Africa in 2006 with other 13 countries in attendance.</a:t>
            </a:r>
            <a:endParaRPr lang="fr-FR" sz="1400" dirty="0"/>
          </a:p>
          <a:p>
            <a:pPr>
              <a:defRPr/>
            </a:pPr>
            <a:r>
              <a:rPr lang="en-US" sz="1400" dirty="0"/>
              <a:t>According to him, there is the tendency that </a:t>
            </a:r>
            <a:r>
              <a:rPr lang="en-US" sz="1400" b="1" dirty="0">
                <a:solidFill>
                  <a:srgbClr val="FF0000"/>
                </a:solidFill>
                <a:effectLst>
                  <a:outerShdw blurRad="38100" dist="38100" dir="2700000" algn="tl">
                    <a:srgbClr val="000000">
                      <a:alpha val="43137"/>
                    </a:srgbClr>
                  </a:outerShdw>
                </a:effectLst>
              </a:rPr>
              <a:t>the present 50 million subscribers </a:t>
            </a:r>
            <a:r>
              <a:rPr lang="en-US" sz="1400" dirty="0"/>
              <a:t>will keep growing as new investors enter into the sector, just as he stressed that the </a:t>
            </a:r>
            <a:r>
              <a:rPr lang="en-US" sz="1400" u="sng" dirty="0"/>
              <a:t>liberalization of the telecommunication industry in 2001 </a:t>
            </a:r>
            <a:r>
              <a:rPr lang="en-US" sz="1400" dirty="0"/>
              <a:t>has brought about new investment in the business environment. </a:t>
            </a:r>
            <a:endParaRPr lang="fr-FR" sz="1400" dirty="0"/>
          </a:p>
          <a:p>
            <a:pPr>
              <a:defRPr/>
            </a:pPr>
            <a:r>
              <a:rPr lang="en-US" sz="1400" dirty="0"/>
              <a:t> </a:t>
            </a:r>
            <a:endParaRPr lang="fr-FR" sz="1400" dirty="0"/>
          </a:p>
          <a:p>
            <a:pPr>
              <a:defRPr/>
            </a:pPr>
            <a:r>
              <a:rPr lang="fr-FR" sz="1400" u="sng" dirty="0">
                <a:hlinkClick r:id="rId2"/>
              </a:rPr>
              <a:t>http://allafrica.com/stories/200810300123.html</a:t>
            </a:r>
            <a:r>
              <a:rPr lang="fr-FR" sz="1400" dirty="0"/>
              <a:t>, 2008-10-30</a:t>
            </a:r>
          </a:p>
        </p:txBody>
      </p:sp>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grpSp>
        <p:nvGrpSpPr>
          <p:cNvPr id="6" name="Groupe 5"/>
          <p:cNvGrpSpPr/>
          <p:nvPr/>
        </p:nvGrpSpPr>
        <p:grpSpPr>
          <a:xfrm>
            <a:off x="1007533" y="1355464"/>
            <a:ext cx="6598123" cy="3327714"/>
            <a:chOff x="1007533" y="1355464"/>
            <a:chExt cx="6598123" cy="3327714"/>
          </a:xfrm>
        </p:grpSpPr>
        <p:sp>
          <p:nvSpPr>
            <p:cNvPr id="5" name="Rectangle à coins arrondis 4"/>
            <p:cNvSpPr/>
            <p:nvPr/>
          </p:nvSpPr>
          <p:spPr>
            <a:xfrm>
              <a:off x="1007533" y="1355464"/>
              <a:ext cx="4027046" cy="6131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1902235" y="2320082"/>
              <a:ext cx="1701577" cy="30659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4614955" y="4376585"/>
              <a:ext cx="2990701" cy="30659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3689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765" y="266315"/>
            <a:ext cx="10506634" cy="774700"/>
          </a:xfrm>
        </p:spPr>
        <p:txBody>
          <a:bodyPr/>
          <a:lstStyle/>
          <a:p>
            <a:pPr>
              <a:defRPr/>
            </a:pPr>
            <a:r>
              <a:rPr lang="en-US" sz="2800" b="1" kern="1200" noProof="0" dirty="0" smtClean="0">
                <a:solidFill>
                  <a:schemeClr val="tx1"/>
                </a:solidFill>
                <a:effectLst/>
              </a:rPr>
              <a:t>Extract</a:t>
            </a:r>
            <a:r>
              <a:rPr lang="fr-FR" sz="2800" b="1" kern="1200" dirty="0" smtClean="0">
                <a:solidFill>
                  <a:schemeClr val="tx1"/>
                </a:solidFill>
                <a:effectLst/>
              </a:rPr>
              <a:t> </a:t>
            </a:r>
            <a:r>
              <a:rPr lang="fr-FR" b="1" dirty="0" smtClean="0"/>
              <a:t>n° 4</a:t>
            </a:r>
            <a:endParaRPr lang="fr-FR" b="1" dirty="0"/>
          </a:p>
        </p:txBody>
      </p:sp>
      <p:sp>
        <p:nvSpPr>
          <p:cNvPr id="4" name="Espace réservé du numéro de diapositive 3"/>
          <p:cNvSpPr>
            <a:spLocks noGrp="1"/>
          </p:cNvSpPr>
          <p:nvPr>
            <p:ph type="sldNum" sz="quarter" idx="12"/>
          </p:nvPr>
        </p:nvSpPr>
        <p:spPr/>
        <p:txBody>
          <a:bodyPr/>
          <a:lstStyle/>
          <a:p>
            <a:pPr>
              <a:defRPr/>
            </a:pPr>
            <a:fld id="{441E457C-B279-4F8A-9422-D6CCB0187C31}" type="slidenum">
              <a:rPr lang="fr-FR" smtClean="0"/>
              <a:pPr>
                <a:defRPr/>
              </a:pPr>
              <a:t>35</a:t>
            </a:fld>
            <a:endParaRPr lang="fr-FR"/>
          </a:p>
        </p:txBody>
      </p:sp>
      <p:sp>
        <p:nvSpPr>
          <p:cNvPr id="29700" name="Rectangle 4"/>
          <p:cNvSpPr>
            <a:spLocks noChangeArrowheads="1"/>
          </p:cNvSpPr>
          <p:nvPr/>
        </p:nvSpPr>
        <p:spPr bwMode="auto">
          <a:xfrm>
            <a:off x="1086522" y="1477963"/>
            <a:ext cx="1004764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sz="1400" b="1" dirty="0"/>
              <a:t>Nigeria's monthly phone calls to hit N106bn - Investigation</a:t>
            </a:r>
            <a:r>
              <a:rPr lang="en-US" sz="1400" dirty="0"/>
              <a:t> </a:t>
            </a:r>
            <a:endParaRPr lang="fr-FR" sz="1400" dirty="0"/>
          </a:p>
          <a:p>
            <a:pPr>
              <a:defRPr/>
            </a:pPr>
            <a:r>
              <a:rPr lang="fr-FR" sz="1400" dirty="0" err="1"/>
              <a:t>Monday</a:t>
            </a:r>
            <a:r>
              <a:rPr lang="fr-FR" sz="1400" dirty="0"/>
              <a:t>, </a:t>
            </a:r>
            <a:r>
              <a:rPr lang="fr-FR" sz="1400" dirty="0" err="1"/>
              <a:t>September</a:t>
            </a:r>
            <a:r>
              <a:rPr lang="fr-FR" sz="1400" dirty="0"/>
              <a:t> 24, 2012 </a:t>
            </a:r>
          </a:p>
          <a:p>
            <a:pPr>
              <a:defRPr/>
            </a:pPr>
            <a:r>
              <a:rPr lang="en-US" sz="1400" dirty="0"/>
              <a:t>By BISI OLALEYE </a:t>
            </a:r>
            <a:endParaRPr lang="fr-FR" sz="1400" dirty="0"/>
          </a:p>
          <a:p>
            <a:pPr>
              <a:defRPr/>
            </a:pPr>
            <a:endParaRPr lang="en-US" sz="1400" dirty="0"/>
          </a:p>
          <a:p>
            <a:pPr>
              <a:defRPr/>
            </a:pPr>
            <a:r>
              <a:rPr lang="en-US" sz="1400" dirty="0"/>
              <a:t>Nigeria's telecommunications subscribers monthly expenditure on mobile phone calls, according to checks, would soon hit a whopping N106.1 billion by the end of December, 2012. The call expenditure forecast is a conservative calculation based on the current industry Average Revenue Per User (ARPU) and the projection by experts in the industry that stipulated that active telecoms subscribers would have grown higher than what the telecoms companies currently have on their respective networks. </a:t>
            </a:r>
            <a:endParaRPr lang="fr-FR" sz="1400" dirty="0"/>
          </a:p>
          <a:p>
            <a:pPr>
              <a:defRPr/>
            </a:pPr>
            <a:r>
              <a:rPr lang="en-US" sz="1400" dirty="0"/>
              <a:t>Former Executive Vice Chairman, Nigerian Communications Commission (NCC), Ernest </a:t>
            </a:r>
            <a:r>
              <a:rPr lang="en-US" sz="1400" dirty="0" err="1"/>
              <a:t>Ndukwe</a:t>
            </a:r>
            <a:r>
              <a:rPr lang="en-US" sz="1400" dirty="0"/>
              <a:t>, has predicted during the Nigerian Telecoms Awards, organized by </a:t>
            </a:r>
            <a:r>
              <a:rPr lang="en-US" sz="1400" dirty="0" err="1"/>
              <a:t>Logica</a:t>
            </a:r>
            <a:r>
              <a:rPr lang="en-US" sz="1400" dirty="0"/>
              <a:t> Group recently, that active telephone subscriptions in the country would surpass 105 million in the next three months, including December 2012. However, according to the latest statistics for the month of July 2012, released by the NCC, there are about 103 million telecoms subscribers currently on all the telecoms networks in the country. </a:t>
            </a:r>
            <a:endParaRPr lang="fr-FR" sz="1400" dirty="0"/>
          </a:p>
          <a:p>
            <a:pPr>
              <a:defRPr/>
            </a:pPr>
            <a:r>
              <a:rPr lang="en-US" sz="1400" dirty="0"/>
              <a:t>While the industry ARPU in </a:t>
            </a:r>
            <a:r>
              <a:rPr lang="en-US" sz="1400" b="1" dirty="0">
                <a:solidFill>
                  <a:srgbClr val="FF0000"/>
                </a:solidFill>
                <a:effectLst>
                  <a:outerShdw blurRad="38100" dist="38100" dir="2700000" algn="tl">
                    <a:srgbClr val="000000">
                      <a:alpha val="43137"/>
                    </a:srgbClr>
                  </a:outerShdw>
                </a:effectLst>
              </a:rPr>
              <a:t>Nigeria was estimated</a:t>
            </a:r>
            <a:r>
              <a:rPr lang="en-US" sz="1400" dirty="0"/>
              <a:t> at around N1,011, according to the Business Monitor International Limited (BMI), and </a:t>
            </a:r>
            <a:r>
              <a:rPr lang="en-US" sz="1400" b="1" dirty="0">
                <a:solidFill>
                  <a:srgbClr val="FF0000"/>
                </a:solidFill>
                <a:effectLst>
                  <a:outerShdw blurRad="38100" dist="38100" dir="2700000" algn="tl">
                    <a:srgbClr val="000000">
                      <a:alpha val="43137"/>
                    </a:srgbClr>
                  </a:outerShdw>
                </a:effectLst>
              </a:rPr>
              <a:t>subscriber base of 103 million in the month of July</a:t>
            </a:r>
            <a:r>
              <a:rPr lang="en-US" sz="1400" dirty="0"/>
              <a:t>, the outgoings by Nigerian subscribers in July was conservatively valued at N104 billion monthly. ARPU is the financial benchmark used globally by telecoms companies to measure the average monthly or yearly revenue generated from an average subscriber. The expenditure increased from N100 billion in January 2012 when active industry subscriber base was estimated at 99 million by the NCC, to reach N104 billion in seven months after into the month of July when subscriber base hit 103 million. </a:t>
            </a:r>
            <a:endParaRPr lang="fr-FR" sz="1400" dirty="0"/>
          </a:p>
        </p:txBody>
      </p:sp>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spTree>
    <p:extLst>
      <p:ext uri="{BB962C8B-B14F-4D97-AF65-F5344CB8AC3E}">
        <p14:creationId xmlns:p14="http://schemas.microsoft.com/office/powerpoint/2010/main" val="205032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2800" kern="1200" noProof="0" dirty="0" smtClean="0">
                <a:solidFill>
                  <a:schemeClr val="tx1"/>
                </a:solidFill>
                <a:effectLst/>
                <a:latin typeface="+mj-lt"/>
                <a:ea typeface="+mj-ea"/>
                <a:cs typeface="+mj-cs"/>
              </a:rPr>
              <a:t>Extract</a:t>
            </a:r>
            <a:r>
              <a:rPr lang="fr-FR" sz="2800" kern="1200" dirty="0" smtClean="0">
                <a:solidFill>
                  <a:schemeClr val="tx1"/>
                </a:solidFill>
                <a:effectLst/>
                <a:latin typeface="+mj-lt"/>
                <a:ea typeface="+mj-ea"/>
                <a:cs typeface="+mj-cs"/>
              </a:rPr>
              <a:t> </a:t>
            </a:r>
            <a:r>
              <a:rPr lang="fr-FR" dirty="0" smtClean="0"/>
              <a:t>n° 4</a:t>
            </a:r>
            <a:r>
              <a:rPr lang="fr-FR" baseline="0" dirty="0" smtClean="0"/>
              <a:t> …</a:t>
            </a:r>
            <a:endParaRPr lang="fr-FR" dirty="0"/>
          </a:p>
        </p:txBody>
      </p:sp>
      <p:sp>
        <p:nvSpPr>
          <p:cNvPr id="4" name="Espace réservé du numéro de diapositive 3"/>
          <p:cNvSpPr>
            <a:spLocks noGrp="1"/>
          </p:cNvSpPr>
          <p:nvPr>
            <p:ph type="sldNum" sz="quarter" idx="12"/>
          </p:nvPr>
        </p:nvSpPr>
        <p:spPr/>
        <p:txBody>
          <a:bodyPr/>
          <a:lstStyle/>
          <a:p>
            <a:pPr>
              <a:defRPr/>
            </a:pPr>
            <a:fld id="{BA562298-CFDA-44D9-985A-08D7AD0C8881}" type="slidenum">
              <a:rPr lang="fr-FR" smtClean="0"/>
              <a:pPr>
                <a:defRPr/>
              </a:pPr>
              <a:t>36</a:t>
            </a:fld>
            <a:endParaRPr lang="fr-FR"/>
          </a:p>
        </p:txBody>
      </p:sp>
      <p:sp>
        <p:nvSpPr>
          <p:cNvPr id="30724" name="Rectangle 4"/>
          <p:cNvSpPr>
            <a:spLocks noChangeArrowheads="1"/>
          </p:cNvSpPr>
          <p:nvPr/>
        </p:nvSpPr>
        <p:spPr bwMode="auto">
          <a:xfrm>
            <a:off x="1007533" y="1773239"/>
            <a:ext cx="96012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1400" dirty="0"/>
              <a:t>With the industry projection by </a:t>
            </a:r>
            <a:r>
              <a:rPr lang="en-US" sz="1400" dirty="0" err="1"/>
              <a:t>Ndukwe</a:t>
            </a:r>
            <a:r>
              <a:rPr lang="en-US" sz="1400" dirty="0"/>
              <a:t> on the industry </a:t>
            </a:r>
            <a:r>
              <a:rPr lang="en-US" sz="1400" dirty="0" err="1"/>
              <a:t>records,telcos</a:t>
            </a:r>
            <a:r>
              <a:rPr lang="en-US" sz="1400" dirty="0"/>
              <a:t> will have 105 million active telecoms subscribers by the end of December, 2012, and with industry ARPU of N1,011, Nigerians subscribers are billed to spend an average of N106 billion monthly. The projected expenditure is also equivalent to the average monthly revenue from phone calls, which will accrue to the telecoms firms, including the Global System for Mobile Communications networks such as MTN, </a:t>
            </a:r>
            <a:r>
              <a:rPr lang="en-US" sz="1400" dirty="0" err="1"/>
              <a:t>Globacom</a:t>
            </a:r>
            <a:r>
              <a:rPr lang="en-US" sz="1400" dirty="0"/>
              <a:t>, </a:t>
            </a:r>
            <a:r>
              <a:rPr lang="en-US" sz="1400" dirty="0" err="1"/>
              <a:t>Airtel</a:t>
            </a:r>
            <a:r>
              <a:rPr lang="en-US" sz="1400" dirty="0"/>
              <a:t>, </a:t>
            </a:r>
            <a:r>
              <a:rPr lang="en-US" sz="1400" dirty="0" err="1"/>
              <a:t>Etisalat</a:t>
            </a:r>
            <a:r>
              <a:rPr lang="en-US" sz="1400" dirty="0"/>
              <a:t>; the Code Division Multiple Access operators of </a:t>
            </a:r>
            <a:r>
              <a:rPr lang="en-US" sz="1400" dirty="0" err="1"/>
              <a:t>Visafone</a:t>
            </a:r>
            <a:r>
              <a:rPr lang="en-US" sz="1400" dirty="0"/>
              <a:t>, Capcom (</a:t>
            </a:r>
            <a:r>
              <a:rPr lang="en-US" sz="1400" dirty="0" err="1"/>
              <a:t>MultiLinks</a:t>
            </a:r>
            <a:r>
              <a:rPr lang="en-US" sz="1400" dirty="0"/>
              <a:t> , </a:t>
            </a:r>
            <a:r>
              <a:rPr lang="en-US" sz="1400" dirty="0" err="1"/>
              <a:t>Starcoms</a:t>
            </a:r>
            <a:r>
              <a:rPr lang="en-US" sz="1400" dirty="0"/>
              <a:t>), dormant Zoom Mobile, as well as the fixed line operators. </a:t>
            </a:r>
            <a:endParaRPr lang="fr-FR" sz="1400" dirty="0"/>
          </a:p>
          <a:p>
            <a:pPr>
              <a:defRPr/>
            </a:pPr>
            <a:r>
              <a:rPr lang="en-US" sz="1400" dirty="0"/>
              <a:t>Elaborating on the boom in subscriber growth since 2011 telecoms deregulation that was undertaken by the Federal Government, </a:t>
            </a:r>
            <a:r>
              <a:rPr lang="en-US" sz="1400" dirty="0" err="1"/>
              <a:t>Ndukwe</a:t>
            </a:r>
            <a:r>
              <a:rPr lang="en-US" sz="1400" dirty="0"/>
              <a:t> said no one was in a position to predict in those early days of GSM licensing, the full potential of the market and the speed at which the Nigerian telecom network would grow. However, he stressed that, "</a:t>
            </a:r>
            <a:r>
              <a:rPr lang="en-US" sz="1400" b="1" u="sng" dirty="0">
                <a:solidFill>
                  <a:srgbClr val="FF0000"/>
                </a:solidFill>
                <a:effectLst>
                  <a:outerShdw blurRad="38100" dist="38100" dir="2700000" algn="tl">
                    <a:srgbClr val="000000">
                      <a:alpha val="43137"/>
                    </a:srgbClr>
                  </a:outerShdw>
                </a:effectLst>
              </a:rPr>
              <a:t>Today</a:t>
            </a:r>
            <a:r>
              <a:rPr lang="en-US" sz="1400" b="1" dirty="0">
                <a:solidFill>
                  <a:srgbClr val="FF0000"/>
                </a:solidFill>
                <a:effectLst>
                  <a:outerShdw blurRad="38100" dist="38100" dir="2700000" algn="tl">
                    <a:srgbClr val="000000">
                      <a:alpha val="43137"/>
                    </a:srgbClr>
                  </a:outerShdw>
                </a:effectLst>
              </a:rPr>
              <a:t>, the figure for active subscribers in the mobile networks is around 100 million lines and is </a:t>
            </a:r>
            <a:r>
              <a:rPr lang="en-US" sz="1400" b="1" u="sng" dirty="0">
                <a:solidFill>
                  <a:srgbClr val="FF0000"/>
                </a:solidFill>
                <a:effectLst>
                  <a:outerShdw blurRad="38100" dist="38100" dir="2700000" algn="tl">
                    <a:srgbClr val="000000">
                      <a:alpha val="43137"/>
                    </a:srgbClr>
                  </a:outerShdw>
                </a:effectLst>
              </a:rPr>
              <a:t>likely to surpass 105 million by end of December 2012</a:t>
            </a:r>
            <a:r>
              <a:rPr lang="en-US" sz="1400" dirty="0"/>
              <a:t>. "Nigeria has transited from what I described as the telecommunications dark ages before 2000 to a telecommunication revolution age that has opened up new possibilities and frontiers across our political social and economic landscape." </a:t>
            </a:r>
            <a:endParaRPr lang="fr-FR" sz="1400" dirty="0"/>
          </a:p>
        </p:txBody>
      </p:sp>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spTree>
    <p:extLst>
      <p:ext uri="{BB962C8B-B14F-4D97-AF65-F5344CB8AC3E}">
        <p14:creationId xmlns:p14="http://schemas.microsoft.com/office/powerpoint/2010/main" val="63462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1050812" y="1857043"/>
            <a:ext cx="10126383" cy="3647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0" hangingPunct="0">
              <a:defRPr/>
            </a:pPr>
            <a:r>
              <a:rPr lang="en-US" dirty="0"/>
              <a:t>Friday, </a:t>
            </a:r>
            <a:r>
              <a:rPr lang="en-US" b="1" dirty="0">
                <a:solidFill>
                  <a:srgbClr val="FF0000"/>
                </a:solidFill>
                <a:effectLst>
                  <a:outerShdw blurRad="38100" dist="38100" dir="2700000" algn="tl">
                    <a:srgbClr val="000000">
                      <a:alpha val="43137"/>
                    </a:srgbClr>
                  </a:outerShdw>
                </a:effectLst>
              </a:rPr>
              <a:t>October 5, 2012 </a:t>
            </a:r>
          </a:p>
          <a:p>
            <a:pPr eaLnBrk="0" hangingPunct="0">
              <a:defRPr/>
            </a:pPr>
            <a:r>
              <a:rPr lang="en-US" sz="1600" b="1" dirty="0"/>
              <a:t>Active mobile telephone lines now </a:t>
            </a:r>
            <a:r>
              <a:rPr lang="en-US" sz="1600" b="1" dirty="0">
                <a:solidFill>
                  <a:srgbClr val="FF0000"/>
                </a:solidFill>
                <a:effectLst>
                  <a:outerShdw blurRad="38100" dist="38100" dir="2700000" algn="tl">
                    <a:srgbClr val="000000">
                      <a:alpha val="43137"/>
                    </a:srgbClr>
                  </a:outerShdw>
                </a:effectLst>
              </a:rPr>
              <a:t>105.2 million </a:t>
            </a:r>
            <a:endParaRPr lang="en-US" sz="600" dirty="0">
              <a:solidFill>
                <a:srgbClr val="FF0000"/>
              </a:solidFill>
              <a:effectLst>
                <a:outerShdw blurRad="38100" dist="38100" dir="2700000" algn="tl">
                  <a:srgbClr val="000000">
                    <a:alpha val="43137"/>
                  </a:srgbClr>
                </a:outerShdw>
              </a:effectLst>
            </a:endParaRPr>
          </a:p>
          <a:p>
            <a:pPr eaLnBrk="0" hangingPunct="0">
              <a:defRPr/>
            </a:pPr>
            <a:r>
              <a:rPr lang="en-US" sz="1000" dirty="0">
                <a:solidFill>
                  <a:srgbClr val="3399FF"/>
                </a:solidFill>
              </a:rPr>
              <a:t>by </a:t>
            </a:r>
            <a:r>
              <a:rPr lang="en-US" sz="1000" dirty="0" err="1">
                <a:solidFill>
                  <a:srgbClr val="3399FF"/>
                </a:solidFill>
              </a:rPr>
              <a:t>Dayo</a:t>
            </a:r>
            <a:r>
              <a:rPr lang="en-US" sz="1000" dirty="0">
                <a:solidFill>
                  <a:srgbClr val="3399FF"/>
                </a:solidFill>
              </a:rPr>
              <a:t> </a:t>
            </a:r>
            <a:r>
              <a:rPr lang="en-US" sz="1000" dirty="0" err="1">
                <a:solidFill>
                  <a:srgbClr val="3399FF"/>
                </a:solidFill>
              </a:rPr>
              <a:t>Oketola</a:t>
            </a:r>
            <a:r>
              <a:rPr lang="en-US" sz="1000" dirty="0">
                <a:solidFill>
                  <a:srgbClr val="3399FF"/>
                </a:solidFill>
              </a:rPr>
              <a:t> </a:t>
            </a:r>
            <a:endParaRPr lang="en-US" sz="600" dirty="0"/>
          </a:p>
          <a:p>
            <a:pPr eaLnBrk="0" hangingPunct="0">
              <a:defRPr/>
            </a:pPr>
            <a:r>
              <a:rPr lang="en-US" sz="1100" dirty="0"/>
              <a:t>The country's mobile telephone subscriber base has continued to record strong growth with the number of active mobile telephone lines hitting 105.2 million in August, the latest subscriber data released by the Nigerian Communications Commission has revealed. </a:t>
            </a:r>
            <a:endParaRPr lang="en-US" sz="800" dirty="0"/>
          </a:p>
          <a:p>
            <a:pPr eaLnBrk="0" hangingPunct="0">
              <a:defRPr/>
            </a:pPr>
            <a:r>
              <a:rPr lang="en-US" sz="1100" dirty="0"/>
              <a:t>The data, which was released on Thursday, revealed that </a:t>
            </a:r>
            <a:r>
              <a:rPr lang="en-US" sz="1100" b="1" dirty="0">
                <a:solidFill>
                  <a:srgbClr val="FF0000"/>
                </a:solidFill>
                <a:effectLst>
                  <a:outerShdw blurRad="38100" dist="38100" dir="2700000" algn="tl">
                    <a:srgbClr val="000000">
                      <a:alpha val="43137"/>
                    </a:srgbClr>
                  </a:outerShdw>
                </a:effectLst>
              </a:rPr>
              <a:t>mobile network operators in the country added over 1.8 million new lines in August alone </a:t>
            </a:r>
            <a:r>
              <a:rPr lang="en-US" sz="1100" dirty="0"/>
              <a:t>thereby, </a:t>
            </a:r>
            <a:r>
              <a:rPr lang="en-US" sz="1100" b="1" dirty="0">
                <a:solidFill>
                  <a:srgbClr val="FF0000"/>
                </a:solidFill>
                <a:effectLst>
                  <a:outerShdw blurRad="38100" dist="38100" dir="2700000" algn="tl">
                    <a:srgbClr val="000000">
                      <a:alpha val="43137"/>
                    </a:srgbClr>
                  </a:outerShdw>
                </a:effectLst>
              </a:rPr>
              <a:t>increasing the subscriber base from 103.4 million active telephone lines in July to over 105.2 million at the end of August 2012</a:t>
            </a:r>
            <a:r>
              <a:rPr lang="en-US" sz="1100" dirty="0"/>
              <a:t>. </a:t>
            </a:r>
            <a:endParaRPr lang="en-US" sz="800" dirty="0"/>
          </a:p>
          <a:p>
            <a:pPr eaLnBrk="0" hangingPunct="0">
              <a:defRPr/>
            </a:pPr>
            <a:r>
              <a:rPr lang="en-US" sz="1100" dirty="0"/>
              <a:t>Industry analysts said the promotions currently being run by Global System of Mobile telecommunications operators in the country might have been responsible for the huge subscriber growth in August. </a:t>
            </a:r>
            <a:endParaRPr lang="en-US" sz="800" dirty="0"/>
          </a:p>
          <a:p>
            <a:pPr eaLnBrk="0" hangingPunct="0">
              <a:defRPr/>
            </a:pPr>
            <a:r>
              <a:rPr lang="en-US" sz="1100" dirty="0"/>
              <a:t>While the total connected lines increase to 141.2 million in the month, the NCC data showed that GSM companies such as MTN, </a:t>
            </a:r>
            <a:r>
              <a:rPr lang="en-US" sz="1100" dirty="0" err="1"/>
              <a:t>Globacom</a:t>
            </a:r>
            <a:r>
              <a:rPr lang="en-US" sz="1100" dirty="0"/>
              <a:t>, </a:t>
            </a:r>
            <a:r>
              <a:rPr lang="en-US" sz="1100" dirty="0" err="1"/>
              <a:t>Airtel</a:t>
            </a:r>
            <a:r>
              <a:rPr lang="en-US" sz="1100" dirty="0"/>
              <a:t> and </a:t>
            </a:r>
            <a:r>
              <a:rPr lang="en-US" sz="1100" dirty="0" err="1"/>
              <a:t>Etisalat</a:t>
            </a:r>
            <a:r>
              <a:rPr lang="en-US" sz="1100" dirty="0"/>
              <a:t> attracted most of the new subscriptions between January and August, while the Code Division Multiple Access operators such as </a:t>
            </a:r>
            <a:r>
              <a:rPr lang="en-US" sz="1100" dirty="0" err="1"/>
              <a:t>Visafone</a:t>
            </a:r>
            <a:r>
              <a:rPr lang="en-US" sz="1100" dirty="0"/>
              <a:t>, Multi-Links, </a:t>
            </a:r>
            <a:r>
              <a:rPr lang="en-US" sz="1100" dirty="0" err="1"/>
              <a:t>Starcomms</a:t>
            </a:r>
            <a:r>
              <a:rPr lang="en-US" sz="1100" dirty="0"/>
              <a:t> and </a:t>
            </a:r>
            <a:r>
              <a:rPr lang="en-US" sz="1100" dirty="0" err="1"/>
              <a:t>ZoomMobile</a:t>
            </a:r>
            <a:r>
              <a:rPr lang="en-US" sz="1100" dirty="0"/>
              <a:t> continued to witness month-on-month decline in combined subscriber base. </a:t>
            </a:r>
            <a:endParaRPr lang="en-US" sz="800" dirty="0"/>
          </a:p>
          <a:p>
            <a:pPr eaLnBrk="0" hangingPunct="0">
              <a:defRPr/>
            </a:pPr>
            <a:r>
              <a:rPr lang="en-US" sz="1100" dirty="0"/>
              <a:t>According to the NCC data, while active mobile subscriptions on the GSM networks increased from 91 million in January to 101.4 million at the end of August; the CDMA operators' subscriber base shrank from 4.4 million to 3.3 million during the eight-month period. </a:t>
            </a:r>
            <a:endParaRPr lang="en-US" sz="800" dirty="0"/>
          </a:p>
          <a:p>
            <a:pPr eaLnBrk="0" hangingPunct="0">
              <a:defRPr/>
            </a:pPr>
            <a:r>
              <a:rPr lang="en-US" sz="1100" dirty="0"/>
              <a:t>The GSM active subscriptions, which stood at 91 million in January, 2012, increased to 92 million in February and 94.5 million at the end of March. The subscriptions continued the upward growth trend, reaching 96.6 million in April and 97.5 million in May. </a:t>
            </a:r>
            <a:endParaRPr lang="en-US" sz="800" dirty="0"/>
          </a:p>
          <a:p>
            <a:pPr eaLnBrk="0" hangingPunct="0">
              <a:defRPr/>
            </a:pPr>
            <a:r>
              <a:rPr lang="en-US" sz="1100" dirty="0"/>
              <a:t>In June, July and August, the combined active GSM </a:t>
            </a:r>
            <a:r>
              <a:rPr lang="en-US" sz="1100" dirty="0" err="1"/>
              <a:t>subsriber</a:t>
            </a:r>
            <a:r>
              <a:rPr lang="en-US" sz="1100" dirty="0"/>
              <a:t> base increased to 98.3 million; 99.4 million and 101.4 million respectively. </a:t>
            </a:r>
            <a:endParaRPr lang="en-US" sz="800" dirty="0"/>
          </a:p>
          <a:p>
            <a:pPr eaLnBrk="0" hangingPunct="0">
              <a:defRPr/>
            </a:pPr>
            <a:r>
              <a:rPr lang="en-US" sz="1100" dirty="0"/>
              <a:t>However, the active subscriber base on CDMA networks continued to decline from 4,031,820 lines in February to 3,904,846 in April. It further plunged to 3,718,153 in May; 3,541,355 in June; and fell in July to 3,452,368 and finally to 3,347,716 at the end of August 2012. </a:t>
            </a:r>
            <a:endParaRPr lang="en-US" sz="800" dirty="0"/>
          </a:p>
          <a:p>
            <a:pPr eaLnBrk="0" hangingPunct="0">
              <a:defRPr/>
            </a:pPr>
            <a:r>
              <a:rPr lang="en-US" sz="1100" dirty="0"/>
              <a:t>The number of fixed lines, which stood at 688,333 as at January, declined to 488,088 at the end of August 2012. </a:t>
            </a:r>
            <a:endParaRPr lang="en-US" sz="800" dirty="0"/>
          </a:p>
        </p:txBody>
      </p:sp>
      <p:sp>
        <p:nvSpPr>
          <p:cNvPr id="2" name="Titre 1"/>
          <p:cNvSpPr>
            <a:spLocks noGrp="1"/>
          </p:cNvSpPr>
          <p:nvPr>
            <p:ph type="title"/>
          </p:nvPr>
        </p:nvSpPr>
        <p:spPr/>
        <p:txBody>
          <a:bodyPr/>
          <a:lstStyle/>
          <a:p>
            <a:pPr>
              <a:defRPr/>
            </a:pPr>
            <a:r>
              <a:rPr lang="en-US" sz="2800" kern="1200" noProof="0" dirty="0" smtClean="0">
                <a:solidFill>
                  <a:schemeClr val="tx1"/>
                </a:solidFill>
                <a:effectLst/>
                <a:latin typeface="+mj-lt"/>
                <a:ea typeface="+mj-ea"/>
                <a:cs typeface="+mj-cs"/>
              </a:rPr>
              <a:t>Extract</a:t>
            </a:r>
            <a:r>
              <a:rPr lang="fr-FR" sz="2800" kern="1200" dirty="0" smtClean="0">
                <a:solidFill>
                  <a:schemeClr val="tx1"/>
                </a:solidFill>
                <a:effectLst/>
                <a:latin typeface="+mj-lt"/>
                <a:ea typeface="+mj-ea"/>
                <a:cs typeface="+mj-cs"/>
              </a:rPr>
              <a:t> </a:t>
            </a:r>
            <a:r>
              <a:rPr lang="fr-FR" dirty="0" smtClean="0"/>
              <a:t>n° 5</a:t>
            </a:r>
            <a:endParaRPr lang="fr-FR" dirty="0"/>
          </a:p>
        </p:txBody>
      </p:sp>
      <p:sp>
        <p:nvSpPr>
          <p:cNvPr id="5" name="Espace réservé du numéro de diapositive 4"/>
          <p:cNvSpPr>
            <a:spLocks noGrp="1"/>
          </p:cNvSpPr>
          <p:nvPr>
            <p:ph type="sldNum" sz="quarter" idx="12"/>
          </p:nvPr>
        </p:nvSpPr>
        <p:spPr/>
        <p:txBody>
          <a:bodyPr/>
          <a:lstStyle/>
          <a:p>
            <a:pPr>
              <a:defRPr/>
            </a:pPr>
            <a:fld id="{C83D3C97-D175-438C-BD13-BC697303F4B4}" type="slidenum">
              <a:rPr lang="fr-FR" smtClean="0"/>
              <a:pPr>
                <a:defRPr/>
              </a:pPr>
              <a:t>37</a:t>
            </a:fld>
            <a:endParaRPr lang="fr-FR"/>
          </a:p>
        </p:txBody>
      </p:sp>
      <p:pic>
        <p:nvPicPr>
          <p:cNvPr id="41989" name="Picture 3" descr="Z:\veille\nigeria\12-10-06-Active mobile telephone lines now 105-2 million_fichiers\blan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9751" y="731839"/>
            <a:ext cx="127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4" descr="Z:\veille\nigeria\12-10-06-Active mobile telephone lines now 105-2 million_fichiers\arrow-down-gra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234" y="731839"/>
            <a:ext cx="1397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Picture 5" descr="http://cm.g.doubleclick.net/pixel?nid=vcl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0067" y="731839"/>
            <a:ext cx="12700"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2" name="Picture 7" descr="Z:\veille\nigeria\12-10-06-Active mobile telephone lines now 105-2 million_fichiers\punch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0813" y="333375"/>
            <a:ext cx="316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spTree>
    <p:extLst>
      <p:ext uri="{BB962C8B-B14F-4D97-AF65-F5344CB8AC3E}">
        <p14:creationId xmlns:p14="http://schemas.microsoft.com/office/powerpoint/2010/main" val="361759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2800" kern="1200" noProof="0" dirty="0" smtClean="0">
                <a:solidFill>
                  <a:schemeClr val="tx1"/>
                </a:solidFill>
                <a:effectLst/>
                <a:latin typeface="+mj-lt"/>
                <a:ea typeface="+mj-ea"/>
                <a:cs typeface="+mj-cs"/>
              </a:rPr>
              <a:t>Extract</a:t>
            </a:r>
            <a:r>
              <a:rPr lang="fr-FR" sz="2800" kern="1200" dirty="0" smtClean="0">
                <a:solidFill>
                  <a:schemeClr val="tx1"/>
                </a:solidFill>
                <a:effectLst/>
                <a:latin typeface="+mj-lt"/>
                <a:ea typeface="+mj-ea"/>
                <a:cs typeface="+mj-cs"/>
              </a:rPr>
              <a:t> </a:t>
            </a:r>
            <a:r>
              <a:rPr lang="fr-FR" dirty="0" smtClean="0"/>
              <a:t>n° 5 …</a:t>
            </a:r>
            <a:endParaRPr lang="fr-FR" dirty="0"/>
          </a:p>
        </p:txBody>
      </p:sp>
      <p:sp>
        <p:nvSpPr>
          <p:cNvPr id="3" name="Espace réservé du contenu 2"/>
          <p:cNvSpPr>
            <a:spLocks noGrp="1"/>
          </p:cNvSpPr>
          <p:nvPr>
            <p:ph sz="quarter" idx="1"/>
          </p:nvPr>
        </p:nvSpPr>
        <p:spPr>
          <a:xfrm>
            <a:off x="1097279" y="1527175"/>
            <a:ext cx="10058401" cy="4572000"/>
          </a:xfrm>
        </p:spPr>
        <p:txBody>
          <a:bodyPr/>
          <a:lstStyle/>
          <a:p>
            <a:pPr marL="0" indent="0">
              <a:spcBef>
                <a:spcPct val="0"/>
              </a:spcBef>
              <a:buClrTx/>
              <a:buSzTx/>
              <a:buFont typeface="Wingdings 2" pitchFamily="18" charset="2"/>
              <a:buNone/>
              <a:defRPr/>
            </a:pPr>
            <a:r>
              <a:rPr lang="fr-FR" sz="1600" dirty="0" err="1" smtClean="0"/>
              <a:t>While</a:t>
            </a:r>
            <a:r>
              <a:rPr lang="fr-FR" sz="1600" dirty="0" smtClean="0"/>
              <a:t> the </a:t>
            </a:r>
            <a:r>
              <a:rPr lang="fr-FR" sz="1600" dirty="0" err="1" smtClean="0"/>
              <a:t>Nigerian</a:t>
            </a:r>
            <a:r>
              <a:rPr lang="fr-FR" sz="1600" dirty="0" smtClean="0"/>
              <a:t> </a:t>
            </a:r>
            <a:r>
              <a:rPr lang="fr-FR" sz="1600" dirty="0" err="1" smtClean="0"/>
              <a:t>telecoms</a:t>
            </a:r>
            <a:r>
              <a:rPr lang="fr-FR" sz="1600" dirty="0" smtClean="0"/>
              <a:t> </a:t>
            </a:r>
            <a:r>
              <a:rPr lang="fr-FR" sz="1600" dirty="0" err="1" smtClean="0"/>
              <a:t>industry</a:t>
            </a:r>
            <a:r>
              <a:rPr lang="fr-FR" sz="1600" dirty="0" smtClean="0"/>
              <a:t> continues to </a:t>
            </a:r>
            <a:r>
              <a:rPr lang="fr-FR" sz="1600" dirty="0" err="1" smtClean="0"/>
              <a:t>experience</a:t>
            </a:r>
            <a:r>
              <a:rPr lang="fr-FR" sz="1600" dirty="0" smtClean="0"/>
              <a:t> </a:t>
            </a:r>
            <a:r>
              <a:rPr lang="fr-FR" sz="1600" dirty="0" err="1" smtClean="0"/>
              <a:t>huge</a:t>
            </a:r>
            <a:r>
              <a:rPr lang="fr-FR" sz="1600" dirty="0" smtClean="0"/>
              <a:t> </a:t>
            </a:r>
            <a:r>
              <a:rPr lang="fr-FR" sz="1600" dirty="0" err="1" smtClean="0"/>
              <a:t>growth</a:t>
            </a:r>
            <a:r>
              <a:rPr lang="fr-FR" sz="1600" dirty="0" smtClean="0"/>
              <a:t> </a:t>
            </a:r>
            <a:r>
              <a:rPr lang="fr-FR" sz="1600" dirty="0" err="1" smtClean="0"/>
              <a:t>year</a:t>
            </a:r>
            <a:r>
              <a:rPr lang="fr-FR" sz="1600" dirty="0" smtClean="0"/>
              <a:t>-in-</a:t>
            </a:r>
            <a:r>
              <a:rPr lang="fr-FR" sz="1600" dirty="0" err="1" smtClean="0"/>
              <a:t>year</a:t>
            </a:r>
            <a:r>
              <a:rPr lang="fr-FR" sz="1600" dirty="0" smtClean="0"/>
              <a:t>, </a:t>
            </a:r>
            <a:r>
              <a:rPr lang="fr-FR" sz="1600" dirty="0" err="1" smtClean="0"/>
              <a:t>it</a:t>
            </a:r>
            <a:r>
              <a:rPr lang="fr-FR" sz="1600" dirty="0" smtClean="0"/>
              <a:t> has once </a:t>
            </a:r>
            <a:r>
              <a:rPr lang="fr-FR" sz="1600" dirty="0" err="1" smtClean="0"/>
              <a:t>again</a:t>
            </a:r>
            <a:r>
              <a:rPr lang="fr-FR" sz="1600" dirty="0" smtClean="0"/>
              <a:t> </a:t>
            </a:r>
            <a:r>
              <a:rPr lang="fr-FR" sz="1600" dirty="0" err="1" smtClean="0"/>
              <a:t>defied</a:t>
            </a:r>
            <a:r>
              <a:rPr lang="fr-FR" sz="1600" dirty="0" smtClean="0"/>
              <a:t> </a:t>
            </a:r>
            <a:r>
              <a:rPr lang="fr-FR" sz="1600" dirty="0" err="1" smtClean="0"/>
              <a:t>industry</a:t>
            </a:r>
            <a:r>
              <a:rPr lang="fr-FR" sz="1600" dirty="0" smtClean="0"/>
              <a:t> </a:t>
            </a:r>
            <a:r>
              <a:rPr lang="fr-FR" sz="1600" dirty="0" err="1" smtClean="0"/>
              <a:t>forecast</a:t>
            </a:r>
            <a:r>
              <a:rPr lang="fr-FR" sz="1600" dirty="0" smtClean="0"/>
              <a:t>, </a:t>
            </a:r>
            <a:r>
              <a:rPr lang="fr-FR" sz="1600" dirty="0" err="1" smtClean="0"/>
              <a:t>with</a:t>
            </a:r>
            <a:r>
              <a:rPr lang="fr-FR" sz="1600" dirty="0" smtClean="0"/>
              <a:t> the </a:t>
            </a:r>
            <a:r>
              <a:rPr lang="fr-FR" sz="1600" dirty="0" err="1" smtClean="0"/>
              <a:t>giant</a:t>
            </a:r>
            <a:r>
              <a:rPr lang="fr-FR" sz="1600" dirty="0" smtClean="0"/>
              <a:t> </a:t>
            </a:r>
            <a:r>
              <a:rPr lang="fr-FR" sz="1600" dirty="0" err="1" smtClean="0"/>
              <a:t>leap</a:t>
            </a:r>
            <a:r>
              <a:rPr lang="fr-FR" sz="1600" dirty="0" smtClean="0"/>
              <a:t> </a:t>
            </a:r>
            <a:r>
              <a:rPr lang="fr-FR" sz="1600" dirty="0" err="1" smtClean="0"/>
              <a:t>it</a:t>
            </a:r>
            <a:r>
              <a:rPr lang="fr-FR" sz="1600" dirty="0" smtClean="0"/>
              <a:t> </a:t>
            </a:r>
            <a:r>
              <a:rPr lang="fr-FR" sz="1600" dirty="0" err="1" smtClean="0"/>
              <a:t>recorded</a:t>
            </a:r>
            <a:r>
              <a:rPr lang="fr-FR" sz="1600" dirty="0" smtClean="0"/>
              <a:t> in </a:t>
            </a:r>
            <a:r>
              <a:rPr lang="fr-FR" sz="1600" dirty="0" err="1" smtClean="0"/>
              <a:t>growth</a:t>
            </a:r>
            <a:r>
              <a:rPr lang="fr-FR" sz="1600" dirty="0" smtClean="0"/>
              <a:t> in August. </a:t>
            </a:r>
          </a:p>
          <a:p>
            <a:pPr marL="0" indent="0">
              <a:spcBef>
                <a:spcPct val="0"/>
              </a:spcBef>
              <a:buClrTx/>
              <a:buSzTx/>
              <a:buFont typeface="Wingdings 2" pitchFamily="18" charset="2"/>
              <a:buNone/>
              <a:defRPr/>
            </a:pPr>
            <a:r>
              <a:rPr lang="en-US" sz="1600" dirty="0" smtClean="0"/>
              <a:t>The former Executive Vice-Chairman, Nigerian Communications Commission, </a:t>
            </a:r>
            <a:r>
              <a:rPr lang="en-US" sz="1600" b="1" dirty="0" smtClean="0">
                <a:solidFill>
                  <a:srgbClr val="FF0000"/>
                </a:solidFill>
                <a:effectLst>
                  <a:outerShdw blurRad="38100" dist="38100" dir="2700000" algn="tl">
                    <a:srgbClr val="000000">
                      <a:alpha val="43137"/>
                    </a:srgbClr>
                  </a:outerShdw>
                </a:effectLst>
              </a:rPr>
              <a:t>Mr. Ernest </a:t>
            </a:r>
            <a:r>
              <a:rPr lang="en-US" sz="1600" b="1" dirty="0" err="1" smtClean="0">
                <a:solidFill>
                  <a:srgbClr val="FF0000"/>
                </a:solidFill>
                <a:effectLst>
                  <a:outerShdw blurRad="38100" dist="38100" dir="2700000" algn="tl">
                    <a:srgbClr val="000000">
                      <a:alpha val="43137"/>
                    </a:srgbClr>
                  </a:outerShdw>
                </a:effectLst>
              </a:rPr>
              <a:t>Ndukwe</a:t>
            </a:r>
            <a:r>
              <a:rPr lang="en-US" sz="1600" b="1" dirty="0" smtClean="0">
                <a:solidFill>
                  <a:srgbClr val="FF0000"/>
                </a:solidFill>
                <a:effectLst>
                  <a:outerShdw blurRad="38100" dist="38100" dir="2700000" algn="tl">
                    <a:srgbClr val="000000">
                      <a:alpha val="43137"/>
                    </a:srgbClr>
                  </a:outerShdw>
                </a:effectLst>
              </a:rPr>
              <a:t>, had recently predicted that the country's mobile subscriber base would hit 105 million in December 2012</a:t>
            </a:r>
            <a:r>
              <a:rPr lang="en-US" sz="1600" dirty="0" smtClean="0"/>
              <a:t>. </a:t>
            </a:r>
            <a:endParaRPr lang="en-US" sz="400" dirty="0" smtClean="0"/>
          </a:p>
          <a:p>
            <a:pPr marL="0" indent="0">
              <a:spcBef>
                <a:spcPct val="0"/>
              </a:spcBef>
              <a:buClrTx/>
              <a:buSzTx/>
              <a:buFont typeface="Wingdings 2" pitchFamily="18" charset="2"/>
              <a:buNone/>
              <a:defRPr/>
            </a:pPr>
            <a:r>
              <a:rPr lang="en-US" sz="1600" dirty="0" smtClean="0"/>
              <a:t>However, </a:t>
            </a:r>
            <a:r>
              <a:rPr lang="en-US" sz="1600" b="1" dirty="0" smtClean="0">
                <a:solidFill>
                  <a:srgbClr val="FF0000"/>
                </a:solidFill>
                <a:effectLst>
                  <a:outerShdw blurRad="38100" dist="38100" dir="2700000" algn="tl">
                    <a:srgbClr val="000000">
                      <a:alpha val="43137"/>
                    </a:srgbClr>
                  </a:outerShdw>
                </a:effectLst>
              </a:rPr>
              <a:t>the latest NCC data revealed that the target was achieved much earlier, as active subscriptions had crossed the 105 million projections, </a:t>
            </a:r>
            <a:r>
              <a:rPr lang="en-US" sz="1600" b="1" u="sng" dirty="0" smtClean="0">
                <a:solidFill>
                  <a:srgbClr val="FF0000"/>
                </a:solidFill>
                <a:effectLst>
                  <a:outerShdw blurRad="38100" dist="38100" dir="2700000" algn="tl">
                    <a:srgbClr val="000000">
                      <a:alpha val="43137"/>
                    </a:srgbClr>
                  </a:outerShdw>
                </a:effectLst>
              </a:rPr>
              <a:t>reaching over 105.2 million at end of August, 2012</a:t>
            </a:r>
            <a:r>
              <a:rPr lang="en-US" sz="1600" dirty="0" smtClean="0"/>
              <a:t>. </a:t>
            </a:r>
            <a:endParaRPr lang="en-US" sz="400" dirty="0" smtClean="0"/>
          </a:p>
          <a:p>
            <a:pPr marL="0" indent="0">
              <a:spcBef>
                <a:spcPct val="0"/>
              </a:spcBef>
              <a:buClrTx/>
              <a:buSzTx/>
              <a:buFont typeface="Wingdings 2" pitchFamily="18" charset="2"/>
              <a:buNone/>
              <a:defRPr/>
            </a:pPr>
            <a:r>
              <a:rPr lang="en-US" sz="1600" dirty="0" smtClean="0"/>
              <a:t>Experts said though it was good that the country's mobile subscriber base had crossed the 105 million mark, the implication was that it would put pressure on the mobile networks if the operators did not increase their network capacities. </a:t>
            </a:r>
            <a:endParaRPr lang="en-US" sz="400" dirty="0" smtClean="0"/>
          </a:p>
          <a:p>
            <a:pPr marL="0" indent="0">
              <a:spcBef>
                <a:spcPct val="0"/>
              </a:spcBef>
              <a:buClrTx/>
              <a:buSzTx/>
              <a:buFont typeface="Wingdings 2" pitchFamily="18" charset="2"/>
              <a:buNone/>
              <a:defRPr/>
            </a:pPr>
            <a:r>
              <a:rPr lang="en-US" sz="1600" dirty="0" smtClean="0"/>
              <a:t>It will be recalled that the NCC had recently fined the four GSM companies in the country to the tune of N1.17bn for poor quality of service on their networks. </a:t>
            </a:r>
            <a:endParaRPr lang="en-US" sz="400" dirty="0" smtClean="0"/>
          </a:p>
          <a:p>
            <a:pPr marL="0" indent="0">
              <a:spcBef>
                <a:spcPct val="0"/>
              </a:spcBef>
              <a:buClrTx/>
              <a:buSzTx/>
              <a:buFont typeface="Wingdings 2" pitchFamily="18" charset="2"/>
              <a:buNone/>
              <a:defRPr/>
            </a:pPr>
            <a:r>
              <a:rPr lang="en-US" sz="1600" dirty="0" smtClean="0"/>
              <a:t>With increased subscriber base, analysts, urged the operators to match this with more investments in network expansion. </a:t>
            </a:r>
          </a:p>
        </p:txBody>
      </p:sp>
      <p:sp>
        <p:nvSpPr>
          <p:cNvPr id="5" name="Espace réservé du numéro de diapositive 4"/>
          <p:cNvSpPr>
            <a:spLocks noGrp="1"/>
          </p:cNvSpPr>
          <p:nvPr>
            <p:ph type="sldNum" sz="quarter" idx="12"/>
          </p:nvPr>
        </p:nvSpPr>
        <p:spPr/>
        <p:txBody>
          <a:bodyPr/>
          <a:lstStyle/>
          <a:p>
            <a:pPr>
              <a:defRPr/>
            </a:pPr>
            <a:fld id="{0834F6D4-74B9-4B72-A5AD-D26241965B31}" type="slidenum">
              <a:rPr lang="fr-FR" smtClean="0"/>
              <a:pPr>
                <a:defRPr/>
              </a:pPr>
              <a:t>38</a:t>
            </a:fld>
            <a:endParaRPr lang="fr-FR"/>
          </a:p>
        </p:txBody>
      </p:sp>
      <p:sp>
        <p:nvSpPr>
          <p:cNvPr id="4" name="Espace réservé du pied de page 3"/>
          <p:cNvSpPr>
            <a:spLocks noGrp="1"/>
          </p:cNvSpPr>
          <p:nvPr>
            <p:ph type="ftr" sz="quarter" idx="11"/>
          </p:nvPr>
        </p:nvSpPr>
        <p:spPr/>
        <p:txBody>
          <a:bodyPr/>
          <a:lstStyle/>
          <a:p>
            <a:pPr>
              <a:defRPr/>
            </a:pPr>
            <a:r>
              <a:rPr lang="pt-BR" smtClean="0"/>
              <a:t>CPN Plenary 2013 (Prof. Amos DAVID)</a:t>
            </a:r>
            <a:endParaRPr lang="fr-FR" dirty="0"/>
          </a:p>
        </p:txBody>
      </p:sp>
    </p:spTree>
    <p:extLst>
      <p:ext uri="{BB962C8B-B14F-4D97-AF65-F5344CB8AC3E}">
        <p14:creationId xmlns:p14="http://schemas.microsoft.com/office/powerpoint/2010/main" val="142455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2800" kern="1200" noProof="0" dirty="0" smtClean="0">
                <a:solidFill>
                  <a:schemeClr val="tx1"/>
                </a:solidFill>
                <a:effectLst/>
                <a:latin typeface="+mj-lt"/>
                <a:ea typeface="+mj-ea"/>
                <a:cs typeface="+mj-cs"/>
              </a:rPr>
              <a:t>Extract </a:t>
            </a:r>
            <a:r>
              <a:rPr lang="en-US" noProof="0" dirty="0" smtClean="0"/>
              <a:t>n° 6</a:t>
            </a:r>
            <a:endParaRPr lang="en-US" noProof="0" dirty="0"/>
          </a:p>
        </p:txBody>
      </p:sp>
      <p:sp>
        <p:nvSpPr>
          <p:cNvPr id="3" name="Espace réservé du contenu 2"/>
          <p:cNvSpPr>
            <a:spLocks noGrp="1"/>
          </p:cNvSpPr>
          <p:nvPr>
            <p:ph sz="quarter" idx="1"/>
          </p:nvPr>
        </p:nvSpPr>
        <p:spPr>
          <a:xfrm>
            <a:off x="1072329" y="1527175"/>
            <a:ext cx="10040320" cy="4572000"/>
          </a:xfrm>
        </p:spPr>
        <p:txBody>
          <a:bodyPr/>
          <a:lstStyle/>
          <a:p>
            <a:pPr marL="0" indent="0">
              <a:buFont typeface="Wingdings 2" pitchFamily="18" charset="2"/>
              <a:buNone/>
              <a:defRPr/>
            </a:pPr>
            <a:r>
              <a:rPr lang="en-US" sz="1400" dirty="0" smtClean="0"/>
              <a:t>Thursday, </a:t>
            </a:r>
            <a:r>
              <a:rPr lang="en-US" sz="1400" b="1" dirty="0" smtClean="0">
                <a:solidFill>
                  <a:srgbClr val="FF0000"/>
                </a:solidFill>
                <a:effectLst>
                  <a:outerShdw blurRad="38100" dist="38100" dir="2700000" algn="tl">
                    <a:srgbClr val="000000">
                      <a:alpha val="43137"/>
                    </a:srgbClr>
                  </a:outerShdw>
                </a:effectLst>
              </a:rPr>
              <a:t>February 14, 2013</a:t>
            </a:r>
          </a:p>
          <a:p>
            <a:pPr marL="0" indent="0">
              <a:buFont typeface="Wingdings 2" pitchFamily="18" charset="2"/>
              <a:buNone/>
              <a:defRPr/>
            </a:pPr>
            <a:r>
              <a:rPr lang="en-US" sz="1400" b="1" dirty="0" smtClean="0"/>
              <a:t>Subscribers spent N2.14tn on phone calls, others in 24 months </a:t>
            </a:r>
            <a:endParaRPr lang="en-US" sz="1400" dirty="0" smtClean="0"/>
          </a:p>
          <a:p>
            <a:pPr marL="0" indent="0">
              <a:buFont typeface="Wingdings 2" pitchFamily="18" charset="2"/>
              <a:buNone/>
              <a:defRPr/>
            </a:pPr>
            <a:r>
              <a:rPr lang="en-US" sz="1400" dirty="0" smtClean="0"/>
              <a:t>by </a:t>
            </a:r>
            <a:r>
              <a:rPr lang="en-US" sz="1400" dirty="0" err="1" smtClean="0"/>
              <a:t>Dayo</a:t>
            </a:r>
            <a:r>
              <a:rPr lang="en-US" sz="1400" dirty="0" smtClean="0"/>
              <a:t> </a:t>
            </a:r>
            <a:r>
              <a:rPr lang="en-US" sz="1400" dirty="0" err="1" smtClean="0"/>
              <a:t>Oketola</a:t>
            </a:r>
            <a:r>
              <a:rPr lang="en-US" sz="1400" dirty="0" smtClean="0"/>
              <a:t> </a:t>
            </a:r>
          </a:p>
          <a:p>
            <a:pPr marL="0" indent="0">
              <a:buFont typeface="Wingdings 2" pitchFamily="18" charset="2"/>
              <a:buNone/>
              <a:defRPr/>
            </a:pPr>
            <a:r>
              <a:rPr lang="en-US" sz="1400" dirty="0" smtClean="0"/>
              <a:t/>
            </a:r>
            <a:br>
              <a:rPr lang="en-US" sz="1400" dirty="0" smtClean="0"/>
            </a:br>
            <a:r>
              <a:rPr lang="en-US" sz="1400" dirty="0" smtClean="0"/>
              <a:t>Active telephone subscribers in the country must have spent a whopping sum of N2.14tn on voice calls and Short Message Service, among other basic services between January, 2011 and December, 2012. </a:t>
            </a:r>
          </a:p>
          <a:p>
            <a:pPr marL="0" indent="0">
              <a:buFont typeface="Wingdings 2" pitchFamily="18" charset="2"/>
              <a:buNone/>
              <a:defRPr/>
            </a:pPr>
            <a:r>
              <a:rPr lang="en-US" sz="1400" dirty="0" smtClean="0"/>
              <a:t>This is based on an Average Revenue per User of N912 monthly accruing from telecoms subscribers to MTN, </a:t>
            </a:r>
            <a:r>
              <a:rPr lang="en-US" sz="1400" dirty="0" err="1" smtClean="0"/>
              <a:t>Globacom</a:t>
            </a:r>
            <a:r>
              <a:rPr lang="en-US" sz="1400" dirty="0" smtClean="0"/>
              <a:t>, </a:t>
            </a:r>
            <a:r>
              <a:rPr lang="en-US" sz="1400" dirty="0" err="1" smtClean="0"/>
              <a:t>Airtel</a:t>
            </a:r>
            <a:r>
              <a:rPr lang="en-US" sz="1400" dirty="0" smtClean="0"/>
              <a:t>, </a:t>
            </a:r>
            <a:r>
              <a:rPr lang="en-US" sz="1400" dirty="0" err="1" smtClean="0"/>
              <a:t>Etisalat</a:t>
            </a:r>
            <a:r>
              <a:rPr lang="en-US" sz="1400" dirty="0" smtClean="0"/>
              <a:t>, </a:t>
            </a:r>
            <a:r>
              <a:rPr lang="en-US" sz="1400" dirty="0" err="1" smtClean="0"/>
              <a:t>Visafone</a:t>
            </a:r>
            <a:r>
              <a:rPr lang="en-US" sz="1400" dirty="0" smtClean="0"/>
              <a:t>, </a:t>
            </a:r>
            <a:r>
              <a:rPr lang="en-US" sz="1400" dirty="0" err="1" smtClean="0"/>
              <a:t>Starcomms</a:t>
            </a:r>
            <a:r>
              <a:rPr lang="en-US" sz="1400" dirty="0" smtClean="0"/>
              <a:t>, and Multi-Links, among other operators in the country. </a:t>
            </a:r>
          </a:p>
          <a:p>
            <a:pPr marL="0" indent="0">
              <a:buFont typeface="Wingdings 2" pitchFamily="18" charset="2"/>
              <a:buNone/>
              <a:defRPr/>
            </a:pPr>
            <a:r>
              <a:rPr lang="en-US" sz="1400" dirty="0" smtClean="0"/>
              <a:t>The ARPU is a financial performance benchmark in the telecoms industry that measures the average monthly or yearly revenue generated by Global System for Mobile communications, Code Division Multiple Access and the fixed telephone operators in a particular country. </a:t>
            </a:r>
            <a:r>
              <a:rPr lang="en-US" sz="1400" b="1" dirty="0" smtClean="0">
                <a:solidFill>
                  <a:srgbClr val="FF0000"/>
                </a:solidFill>
                <a:effectLst>
                  <a:outerShdw blurRad="38100" dist="38100" dir="2700000" algn="tl">
                    <a:srgbClr val="000000">
                      <a:alpha val="43137"/>
                    </a:srgbClr>
                  </a:outerShdw>
                </a:effectLst>
              </a:rPr>
              <a:t>Nigeria currently has 113 million active subscribers</a:t>
            </a:r>
            <a:r>
              <a:rPr lang="en-US" sz="1400" dirty="0" smtClean="0"/>
              <a:t>. </a:t>
            </a:r>
          </a:p>
          <a:p>
            <a:pPr marL="0" indent="0">
              <a:buFont typeface="Wingdings 2" pitchFamily="18" charset="2"/>
              <a:buNone/>
              <a:defRPr/>
            </a:pPr>
            <a:r>
              <a:rPr lang="en-US" sz="1400" dirty="0" smtClean="0"/>
              <a:t>In view of this, telephone service subscribers, who increased from the highest of 95,886,714 in December 2011 to 113,195,951 in December 2012, would have spent N2.14tn on mobile services, particularly voice calls between January 2011 and December 2012. </a:t>
            </a:r>
          </a:p>
          <a:p>
            <a:pPr marL="0" indent="0">
              <a:buFont typeface="Wingdings 2" pitchFamily="18" charset="2"/>
              <a:buNone/>
              <a:defRPr/>
            </a:pPr>
            <a:r>
              <a:rPr lang="en-US" sz="1400" dirty="0" smtClean="0"/>
              <a:t>While a little over N1tn was spent on telephone services in 2011, subscribers spent 1.14tn on the services in 2012.</a:t>
            </a:r>
          </a:p>
        </p:txBody>
      </p:sp>
      <p:sp>
        <p:nvSpPr>
          <p:cNvPr id="5" name="Espace réservé du numéro de diapositive 4"/>
          <p:cNvSpPr>
            <a:spLocks noGrp="1"/>
          </p:cNvSpPr>
          <p:nvPr>
            <p:ph type="sldNum" sz="quarter" idx="12"/>
          </p:nvPr>
        </p:nvSpPr>
        <p:spPr/>
        <p:txBody>
          <a:bodyPr/>
          <a:lstStyle/>
          <a:p>
            <a:pPr>
              <a:defRPr/>
            </a:pPr>
            <a:fld id="{1BC07B08-237D-42DE-B182-3C1DE17BA41D}" type="slidenum">
              <a:rPr lang="fr-FR" smtClean="0"/>
              <a:pPr>
                <a:defRPr/>
              </a:pPr>
              <a:t>39</a:t>
            </a:fld>
            <a:endParaRPr lang="fr-FR"/>
          </a:p>
        </p:txBody>
      </p:sp>
      <p:pic>
        <p:nvPicPr>
          <p:cNvPr id="44037" name="Picture 2" descr="Z:\Cours\=m2\301\evolution-tel-mobile\13-02-14-Nigeria subscribers spent N2_14tn on phone calls_others in 24 months_fichiers\punch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2329" y="492125"/>
            <a:ext cx="316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u pied de page 3"/>
          <p:cNvSpPr>
            <a:spLocks noGrp="1"/>
          </p:cNvSpPr>
          <p:nvPr>
            <p:ph type="ftr" sz="quarter" idx="11"/>
          </p:nvPr>
        </p:nvSpPr>
        <p:spPr/>
        <p:txBody>
          <a:bodyPr/>
          <a:lstStyle/>
          <a:p>
            <a:pPr>
              <a:defRPr/>
            </a:pPr>
            <a:r>
              <a:rPr lang="pt-BR" smtClean="0"/>
              <a:t>CPN Plenary 2013 (Prof. Amos DAVID)</a:t>
            </a:r>
            <a:endParaRPr lang="fr-FR"/>
          </a:p>
        </p:txBody>
      </p:sp>
    </p:spTree>
    <p:extLst>
      <p:ext uri="{BB962C8B-B14F-4D97-AF65-F5344CB8AC3E}">
        <p14:creationId xmlns:p14="http://schemas.microsoft.com/office/powerpoint/2010/main" val="213304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2800" kern="1200" dirty="0" smtClean="0">
                <a:solidFill>
                  <a:schemeClr val="tx1"/>
                </a:solidFill>
                <a:effectLst/>
              </a:rPr>
              <a:t>Extract </a:t>
            </a:r>
            <a:r>
              <a:rPr lang="en-US" dirty="0" smtClean="0"/>
              <a:t>n° 6 …</a:t>
            </a:r>
            <a:endParaRPr lang="en-US" dirty="0"/>
          </a:p>
        </p:txBody>
      </p:sp>
      <p:sp>
        <p:nvSpPr>
          <p:cNvPr id="45059" name="Espace réservé du contenu 2"/>
          <p:cNvSpPr>
            <a:spLocks noGrp="1"/>
          </p:cNvSpPr>
          <p:nvPr>
            <p:ph sz="quarter" idx="1"/>
          </p:nvPr>
        </p:nvSpPr>
        <p:spPr>
          <a:xfrm>
            <a:off x="1129553" y="1527175"/>
            <a:ext cx="10015369" cy="4572000"/>
          </a:xfrm>
        </p:spPr>
        <p:txBody>
          <a:bodyPr>
            <a:normAutofit fontScale="92500" lnSpcReduction="20000"/>
          </a:bodyPr>
          <a:lstStyle/>
          <a:p>
            <a:pPr marL="0" indent="0">
              <a:lnSpc>
                <a:spcPct val="120000"/>
              </a:lnSpc>
              <a:spcBef>
                <a:spcPts val="0"/>
              </a:spcBef>
              <a:buFont typeface="Wingdings 2" pitchFamily="18" charset="2"/>
              <a:buNone/>
            </a:pPr>
            <a:r>
              <a:rPr lang="en-US" sz="1400" dirty="0" smtClean="0"/>
              <a:t>The Nigerian Communications Commission had revealed that active telephone users in the country stood at 89,840,343 in January 2011 and at a monthly ARPU of N912, at least N81.9bn was expended on phone calls. </a:t>
            </a:r>
          </a:p>
          <a:p>
            <a:pPr marL="0" indent="0">
              <a:lnSpc>
                <a:spcPct val="120000"/>
              </a:lnSpc>
              <a:spcBef>
                <a:spcPts val="0"/>
              </a:spcBef>
              <a:buFont typeface="Wingdings 2" pitchFamily="18" charset="2"/>
              <a:buNone/>
            </a:pPr>
            <a:endParaRPr lang="en-US" sz="1400" dirty="0" smtClean="0"/>
          </a:p>
          <a:p>
            <a:pPr marL="0" indent="0">
              <a:lnSpc>
                <a:spcPct val="120000"/>
              </a:lnSpc>
              <a:spcBef>
                <a:spcPts val="0"/>
              </a:spcBef>
              <a:buFont typeface="Wingdings 2" pitchFamily="18" charset="2"/>
              <a:buNone/>
            </a:pPr>
            <a:r>
              <a:rPr lang="en-US" sz="1400" dirty="0" smtClean="0"/>
              <a:t>This increased to N82.6bn in February 2011 and N82.9bn in March, when the subscriber base hit 90,583,306 and 90,969,794, respectively. </a:t>
            </a:r>
          </a:p>
          <a:p>
            <a:pPr marL="0" indent="0">
              <a:lnSpc>
                <a:spcPct val="120000"/>
              </a:lnSpc>
              <a:spcBef>
                <a:spcPts val="0"/>
              </a:spcBef>
              <a:buFont typeface="Wingdings 2" pitchFamily="18" charset="2"/>
              <a:buNone/>
            </a:pPr>
            <a:r>
              <a:rPr lang="en-US" sz="1400" dirty="0" smtClean="0"/>
              <a:t>Subscribers further spent N82.6bn in April of the same year; N82.5bn in May; N82.6bn in June; N82.8bn in July; N83.9bn in August; N85.2bn in September; N85.6bn in October; N87.4bn in November and N87.4bn in December 2011. </a:t>
            </a:r>
          </a:p>
          <a:p>
            <a:pPr marL="0" indent="0">
              <a:lnSpc>
                <a:spcPct val="120000"/>
              </a:lnSpc>
              <a:spcBef>
                <a:spcPts val="0"/>
              </a:spcBef>
              <a:buFont typeface="Wingdings 2" pitchFamily="18" charset="2"/>
              <a:buNone/>
            </a:pPr>
            <a:endParaRPr lang="en-US" sz="1400" dirty="0" smtClean="0"/>
          </a:p>
          <a:p>
            <a:pPr marL="0" indent="0">
              <a:lnSpc>
                <a:spcPct val="120000"/>
              </a:lnSpc>
              <a:spcBef>
                <a:spcPts val="0"/>
              </a:spcBef>
              <a:buFont typeface="Wingdings 2" pitchFamily="18" charset="2"/>
              <a:buNone/>
            </a:pPr>
            <a:r>
              <a:rPr lang="en-US" sz="1400" dirty="0" smtClean="0"/>
              <a:t>At that time, the subscriber base had increased to 90,834,429; 92,094,200; 93,461,436; 93,924,116 and 95,387,893 in July, August, September, October and November; closing at 95,886,714 in December. Therefore, over N1tn was spent on telephone services in 2011. </a:t>
            </a:r>
          </a:p>
          <a:p>
            <a:pPr marL="0" indent="0">
              <a:lnSpc>
                <a:spcPct val="120000"/>
              </a:lnSpc>
              <a:spcBef>
                <a:spcPts val="0"/>
              </a:spcBef>
              <a:buFont typeface="Wingdings 2" pitchFamily="18" charset="2"/>
              <a:buNone/>
            </a:pPr>
            <a:endParaRPr lang="en-US" sz="1400" dirty="0" smtClean="0"/>
          </a:p>
          <a:p>
            <a:pPr marL="0" indent="0">
              <a:lnSpc>
                <a:spcPct val="120000"/>
              </a:lnSpc>
              <a:spcBef>
                <a:spcPts val="0"/>
              </a:spcBef>
              <a:buFont typeface="Wingdings 2" pitchFamily="18" charset="2"/>
              <a:buNone/>
            </a:pPr>
            <a:r>
              <a:rPr lang="en-US" sz="1400" dirty="0" smtClean="0"/>
              <a:t>In 2012, the total estimated telephone service spending was N1.14tn as at December. Specifically, 96,150,836 active subscribers spent an estimated N87.7bn on telephone services in January. This was followed by N88.1bn in February; N90.4bn in March; and N92.2bn in April, when the subscriber base was 96,616,580; 99, 145,013; and 101,077,658, respectively. </a:t>
            </a:r>
          </a:p>
          <a:p>
            <a:pPr marL="0" indent="0">
              <a:lnSpc>
                <a:spcPct val="120000"/>
              </a:lnSpc>
              <a:spcBef>
                <a:spcPts val="0"/>
              </a:spcBef>
              <a:buFont typeface="Wingdings 2" pitchFamily="18" charset="2"/>
              <a:buNone/>
            </a:pPr>
            <a:endParaRPr lang="en-US" sz="1400" dirty="0" smtClean="0"/>
          </a:p>
          <a:p>
            <a:pPr marL="0" indent="0">
              <a:lnSpc>
                <a:spcPct val="120000"/>
              </a:lnSpc>
              <a:spcBef>
                <a:spcPts val="0"/>
              </a:spcBef>
              <a:buFont typeface="Wingdings 2" pitchFamily="18" charset="2"/>
              <a:buNone/>
            </a:pPr>
            <a:r>
              <a:rPr lang="en-US" sz="1400" dirty="0" smtClean="0"/>
              <a:t>Subscribers' telephone spending continued on an upward trend in May with N92.9bn by 101,814,533 active subscribers. This was followed by N93.4bn in June; N94.3bn in July; N96bn in August; and N97.7bn in September. </a:t>
            </a:r>
          </a:p>
          <a:p>
            <a:pPr marL="0" indent="0">
              <a:lnSpc>
                <a:spcPct val="120000"/>
              </a:lnSpc>
              <a:spcBef>
                <a:spcPts val="0"/>
              </a:spcBef>
              <a:buFont typeface="Wingdings 2" pitchFamily="18" charset="2"/>
              <a:buNone/>
            </a:pPr>
            <a:endParaRPr lang="en-US" sz="1400" dirty="0" smtClean="0"/>
          </a:p>
          <a:p>
            <a:pPr marL="0" indent="0">
              <a:lnSpc>
                <a:spcPct val="120000"/>
              </a:lnSpc>
              <a:spcBef>
                <a:spcPts val="0"/>
              </a:spcBef>
              <a:buFont typeface="Wingdings 2" pitchFamily="18" charset="2"/>
              <a:buNone/>
            </a:pPr>
            <a:r>
              <a:rPr lang="en-US" sz="1400" dirty="0" smtClean="0"/>
              <a:t>By then, subscriber base had risen from 102,369,999 in June to 107,083,036 in September 2012. </a:t>
            </a:r>
          </a:p>
          <a:p>
            <a:pPr marL="0" indent="0">
              <a:lnSpc>
                <a:spcPct val="120000"/>
              </a:lnSpc>
              <a:spcBef>
                <a:spcPts val="0"/>
              </a:spcBef>
              <a:buFont typeface="Wingdings 2" pitchFamily="18" charset="2"/>
              <a:buNone/>
            </a:pPr>
            <a:r>
              <a:rPr lang="en-US" sz="1400" dirty="0" smtClean="0"/>
              <a:t>While N99.9bn was spent on telephone services in October, over 110 million subscribers expended N100.6bn in November and N103.2bn was spent in December 2012 by 113,195,951 telephone subscribers. </a:t>
            </a:r>
          </a:p>
        </p:txBody>
      </p:sp>
      <p:sp>
        <p:nvSpPr>
          <p:cNvPr id="5" name="Espace réservé du numéro de diapositive 4"/>
          <p:cNvSpPr>
            <a:spLocks noGrp="1"/>
          </p:cNvSpPr>
          <p:nvPr>
            <p:ph type="sldNum" sz="quarter" idx="12"/>
          </p:nvPr>
        </p:nvSpPr>
        <p:spPr/>
        <p:txBody>
          <a:bodyPr/>
          <a:lstStyle/>
          <a:p>
            <a:pPr>
              <a:defRPr/>
            </a:pPr>
            <a:fld id="{2D56D20F-560B-486D-BF27-DBEF305B0A09}" type="slidenum">
              <a:rPr lang="fr-FR" smtClean="0"/>
              <a:pPr>
                <a:defRPr/>
              </a:pPr>
              <a:t>40</a:t>
            </a:fld>
            <a:endParaRPr lang="fr-FR"/>
          </a:p>
        </p:txBody>
      </p:sp>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spTree>
    <p:extLst>
      <p:ext uri="{BB962C8B-B14F-4D97-AF65-F5344CB8AC3E}">
        <p14:creationId xmlns:p14="http://schemas.microsoft.com/office/powerpoint/2010/main" val="136313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dirty="0" smtClean="0"/>
              <a:t>Synthesis</a:t>
            </a:r>
            <a:endParaRPr lang="en-US" dirty="0"/>
          </a:p>
        </p:txBody>
      </p:sp>
      <p:sp>
        <p:nvSpPr>
          <p:cNvPr id="5" name="Espace réservé du numéro de diapositive 4"/>
          <p:cNvSpPr>
            <a:spLocks noGrp="1"/>
          </p:cNvSpPr>
          <p:nvPr>
            <p:ph type="sldNum" sz="quarter" idx="12"/>
          </p:nvPr>
        </p:nvSpPr>
        <p:spPr/>
        <p:txBody>
          <a:bodyPr/>
          <a:lstStyle/>
          <a:p>
            <a:pPr>
              <a:defRPr/>
            </a:pPr>
            <a:fld id="{CBAA1868-BDA2-4B15-9504-A436626061E2}" type="slidenum">
              <a:rPr lang="fr-FR" smtClean="0"/>
              <a:pPr>
                <a:defRPr/>
              </a:pPr>
              <a:t>41</a:t>
            </a:fld>
            <a:endParaRPr lang="fr-FR"/>
          </a:p>
        </p:txBody>
      </p:sp>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graphicFrame>
        <p:nvGraphicFramePr>
          <p:cNvPr id="7" name="Graphique 6"/>
          <p:cNvGraphicFramePr>
            <a:graphicFrameLocks/>
          </p:cNvGraphicFramePr>
          <p:nvPr>
            <p:extLst>
              <p:ext uri="{D42A27DB-BD31-4B8C-83A1-F6EECF244321}">
                <p14:modId xmlns:p14="http://schemas.microsoft.com/office/powerpoint/2010/main" val="4290970157"/>
              </p:ext>
            </p:extLst>
          </p:nvPr>
        </p:nvGraphicFramePr>
        <p:xfrm>
          <a:off x="1194098" y="1592132"/>
          <a:ext cx="9036423" cy="44429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2508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39190" y="0"/>
            <a:ext cx="9980682" cy="1096962"/>
          </a:xfrm>
        </p:spPr>
        <p:txBody>
          <a:bodyPr/>
          <a:lstStyle/>
          <a:p>
            <a:r>
              <a:rPr lang="en-US" dirty="0" smtClean="0"/>
              <a:t>Statistics from NCC (lack of data 2001-2006)</a:t>
            </a: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42</a:t>
            </a:fld>
            <a:endParaRPr lang="fr-FR"/>
          </a:p>
        </p:txBody>
      </p:sp>
      <p:graphicFrame>
        <p:nvGraphicFramePr>
          <p:cNvPr id="7" name="Graphique 6"/>
          <p:cNvGraphicFramePr>
            <a:graphicFrameLocks/>
          </p:cNvGraphicFramePr>
          <p:nvPr>
            <p:extLst>
              <p:ext uri="{D42A27DB-BD31-4B8C-83A1-F6EECF244321}">
                <p14:modId xmlns:p14="http://schemas.microsoft.com/office/powerpoint/2010/main" val="3564101587"/>
              </p:ext>
            </p:extLst>
          </p:nvPr>
        </p:nvGraphicFramePr>
        <p:xfrm>
          <a:off x="1485900" y="1543050"/>
          <a:ext cx="9063990" cy="4480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935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147" y="2971806"/>
            <a:ext cx="10357851" cy="1684150"/>
          </a:xfrm>
        </p:spPr>
        <p:txBody>
          <a:bodyPr>
            <a:normAutofit/>
          </a:bodyPr>
          <a:lstStyle/>
          <a:p>
            <a:r>
              <a:rPr lang="en-US" sz="4000" dirty="0"/>
              <a:t>Early spotting of opportunities / </a:t>
            </a:r>
            <a:r>
              <a:rPr lang="en-US" sz="4000" dirty="0" smtClean="0"/>
              <a:t>2</a:t>
            </a:r>
            <a:endParaRPr lang="fr-FR" sz="4000" noProof="1"/>
          </a:p>
        </p:txBody>
      </p:sp>
      <p:sp>
        <p:nvSpPr>
          <p:cNvPr id="3" name="Espace réservé du texte 2"/>
          <p:cNvSpPr>
            <a:spLocks noGrp="1"/>
          </p:cNvSpPr>
          <p:nvPr>
            <p:ph type="body" idx="1"/>
          </p:nvPr>
        </p:nvSpPr>
        <p:spPr/>
        <p:txBody>
          <a:bodyPr/>
          <a:lstStyle/>
          <a:p>
            <a:endParaRPr lang="fr-FR" noProof="1"/>
          </a:p>
        </p:txBody>
      </p:sp>
    </p:spTree>
    <p:extLst>
      <p:ext uri="{BB962C8B-B14F-4D97-AF65-F5344CB8AC3E}">
        <p14:creationId xmlns:p14="http://schemas.microsoft.com/office/powerpoint/2010/main" val="234890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24F872F9-882D-4189-9C54-6F370DD5C200}" type="slidenum">
              <a:rPr lang="fr-FR" smtClean="0"/>
              <a:pPr>
                <a:defRPr/>
              </a:pPr>
              <a:t>44</a:t>
            </a:fld>
            <a:endParaRPr lang="fr-FR"/>
          </a:p>
        </p:txBody>
      </p:sp>
      <p:sp>
        <p:nvSpPr>
          <p:cNvPr id="38916" name="Rectangle 2"/>
          <p:cNvSpPr>
            <a:spLocks noChangeArrowheads="1"/>
          </p:cNvSpPr>
          <p:nvPr/>
        </p:nvSpPr>
        <p:spPr bwMode="auto">
          <a:xfrm>
            <a:off x="1214967" y="2011343"/>
            <a:ext cx="181822"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endParaRPr lang="fr-FR"/>
          </a:p>
        </p:txBody>
      </p:sp>
      <p:pic>
        <p:nvPicPr>
          <p:cNvPr id="38917" name="Picture 1" descr="Description : Description : Z:\veille\nigeria\12-08-28-Nigerian smartphone market to grow by 35pcent_fichiers\punchlogo.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034249" y="404813"/>
            <a:ext cx="316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3"/>
          <p:cNvSpPr>
            <a:spLocks noChangeArrowheads="1"/>
          </p:cNvSpPr>
          <p:nvPr/>
        </p:nvSpPr>
        <p:spPr bwMode="auto">
          <a:xfrm>
            <a:off x="1214967" y="2468543"/>
            <a:ext cx="181822"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spAutoFit/>
          </a:bodyPr>
          <a:lstStyle/>
          <a:p>
            <a:pPr eaLnBrk="0" hangingPunct="0"/>
            <a:endParaRPr lang="fr-FR"/>
          </a:p>
        </p:txBody>
      </p:sp>
      <p:sp>
        <p:nvSpPr>
          <p:cNvPr id="7" name="Rectangle 16"/>
          <p:cNvSpPr>
            <a:spLocks noChangeArrowheads="1"/>
          </p:cNvSpPr>
          <p:nvPr/>
        </p:nvSpPr>
        <p:spPr bwMode="auto">
          <a:xfrm>
            <a:off x="1118795" y="1479629"/>
            <a:ext cx="10036885"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0" hangingPunct="0">
              <a:defRPr/>
            </a:pPr>
            <a:r>
              <a:rPr lang="en-US" dirty="0"/>
              <a:t>Tuesday, August 28, 2012 </a:t>
            </a:r>
          </a:p>
          <a:p>
            <a:pPr eaLnBrk="0" hangingPunct="0">
              <a:defRPr/>
            </a:pPr>
            <a:r>
              <a:rPr lang="en-US" sz="1600" b="1" dirty="0"/>
              <a:t>Nigerian smartphone market to grow by 35% -Huawei </a:t>
            </a:r>
            <a:endParaRPr lang="en-US" sz="600" dirty="0"/>
          </a:p>
          <a:p>
            <a:pPr eaLnBrk="0" hangingPunct="0">
              <a:defRPr/>
            </a:pPr>
            <a:r>
              <a:rPr lang="en-US" sz="1100" dirty="0">
                <a:solidFill>
                  <a:srgbClr val="3399FF"/>
                </a:solidFill>
              </a:rPr>
              <a:t>by </a:t>
            </a:r>
            <a:r>
              <a:rPr lang="en-US" sz="1100" dirty="0" err="1">
                <a:solidFill>
                  <a:srgbClr val="3399FF"/>
                </a:solidFill>
              </a:rPr>
              <a:t>Dayo</a:t>
            </a:r>
            <a:r>
              <a:rPr lang="en-US" sz="1100" dirty="0">
                <a:solidFill>
                  <a:srgbClr val="3399FF"/>
                </a:solidFill>
              </a:rPr>
              <a:t> </a:t>
            </a:r>
            <a:r>
              <a:rPr lang="en-US" sz="1100" dirty="0" err="1">
                <a:solidFill>
                  <a:srgbClr val="3399FF"/>
                </a:solidFill>
              </a:rPr>
              <a:t>Oketola</a:t>
            </a:r>
            <a:r>
              <a:rPr lang="en-US" sz="1100" dirty="0">
                <a:solidFill>
                  <a:srgbClr val="3399FF"/>
                </a:solidFill>
              </a:rPr>
              <a:t> </a:t>
            </a:r>
            <a:r>
              <a:rPr lang="en-US" sz="1100" dirty="0"/>
              <a:t> </a:t>
            </a:r>
            <a:r>
              <a:rPr lang="en-US" sz="2400" dirty="0"/>
              <a:t> </a:t>
            </a:r>
            <a:r>
              <a:rPr lang="en-US" sz="500" dirty="0"/>
              <a:t>  </a:t>
            </a:r>
            <a:r>
              <a:rPr lang="en-US" sz="1100" dirty="0"/>
              <a:t>   </a:t>
            </a:r>
            <a:endParaRPr lang="en-US" sz="2400" dirty="0"/>
          </a:p>
          <a:p>
            <a:pPr eaLnBrk="0" hangingPunct="0">
              <a:defRPr/>
            </a:pPr>
            <a:r>
              <a:rPr lang="en-US" sz="1200" b="1" dirty="0">
                <a:solidFill>
                  <a:srgbClr val="FF0000"/>
                </a:solidFill>
                <a:effectLst>
                  <a:outerShdw blurRad="38100" dist="38100" dir="2700000" algn="tl">
                    <a:srgbClr val="000000">
                      <a:alpha val="43137"/>
                    </a:srgbClr>
                  </a:outerShdw>
                </a:effectLst>
              </a:rPr>
              <a:t>About 35 per cent increase is expected in sales of smartphones in Nigeria before 2015</a:t>
            </a:r>
            <a:r>
              <a:rPr lang="en-US" sz="1200" dirty="0"/>
              <a:t>. </a:t>
            </a:r>
            <a:endParaRPr lang="en-US" sz="900" dirty="0"/>
          </a:p>
          <a:p>
            <a:pPr eaLnBrk="0" hangingPunct="0">
              <a:defRPr/>
            </a:pPr>
            <a:r>
              <a:rPr lang="en-US" sz="1200" dirty="0"/>
              <a:t>The Managing Director, Huawei Devices Nigeria, Mr. Tony </a:t>
            </a:r>
            <a:r>
              <a:rPr lang="en-US" sz="1200" dirty="0" err="1"/>
              <a:t>Liangwei</a:t>
            </a:r>
            <a:r>
              <a:rPr lang="en-US" sz="1200" dirty="0"/>
              <a:t>, said </a:t>
            </a:r>
            <a:r>
              <a:rPr lang="en-US" sz="1200" b="1" dirty="0">
                <a:solidFill>
                  <a:srgbClr val="FF0000"/>
                </a:solidFill>
                <a:effectLst>
                  <a:outerShdw blurRad="38100" dist="38100" dir="2700000" algn="tl">
                    <a:srgbClr val="000000">
                      <a:alpha val="43137"/>
                    </a:srgbClr>
                  </a:outerShdw>
                </a:effectLst>
              </a:rPr>
              <a:t>this would translate into 30 million smartphones </a:t>
            </a:r>
            <a:r>
              <a:rPr lang="en-US" sz="1200" dirty="0"/>
              <a:t>expected to be sold in the country in the next three years. </a:t>
            </a:r>
            <a:endParaRPr lang="en-US" sz="900" dirty="0"/>
          </a:p>
          <a:p>
            <a:pPr eaLnBrk="0" hangingPunct="0">
              <a:defRPr/>
            </a:pPr>
            <a:r>
              <a:rPr lang="en-US" sz="1200" dirty="0"/>
              <a:t>Speaking during a workshop for mobile device dealers in Lagos on Friday, </a:t>
            </a:r>
            <a:r>
              <a:rPr lang="en-US" sz="1200" dirty="0" err="1"/>
              <a:t>Liangwei</a:t>
            </a:r>
            <a:r>
              <a:rPr lang="en-US" sz="1200" dirty="0"/>
              <a:t> said the expected increase in sales would be driven by the shift in the focus of Nigerian consumers from phones with basic functionality to smartphones. </a:t>
            </a:r>
            <a:endParaRPr lang="en-US" sz="900" dirty="0"/>
          </a:p>
          <a:p>
            <a:pPr eaLnBrk="0" hangingPunct="0">
              <a:defRPr/>
            </a:pPr>
            <a:r>
              <a:rPr lang="en-US" sz="1200" dirty="0"/>
              <a:t>This, according to him, means that in the years to come, the opportunities in the smartphone market in the country for device dealers will be much greater than what is available today. </a:t>
            </a:r>
            <a:endParaRPr lang="en-US" sz="900" dirty="0"/>
          </a:p>
          <a:p>
            <a:pPr eaLnBrk="0" hangingPunct="0">
              <a:defRPr/>
            </a:pPr>
            <a:r>
              <a:rPr lang="en-US" sz="1200" dirty="0"/>
              <a:t>In view of this, he said it was essential for dealers to partner with Huawei as the company was set to introduce devices that would </a:t>
            </a:r>
            <a:r>
              <a:rPr lang="en-US" sz="1200" dirty="0" err="1"/>
              <a:t>revolutionise</a:t>
            </a:r>
            <a:r>
              <a:rPr lang="en-US" sz="1200" dirty="0"/>
              <a:t> the mobile and Internet technology market at unbeatable prices. </a:t>
            </a:r>
            <a:endParaRPr lang="en-US" sz="900" dirty="0"/>
          </a:p>
          <a:p>
            <a:pPr eaLnBrk="0" hangingPunct="0">
              <a:defRPr/>
            </a:pPr>
            <a:r>
              <a:rPr lang="en-US" sz="1200" dirty="0" err="1"/>
              <a:t>Liangwei</a:t>
            </a:r>
            <a:r>
              <a:rPr lang="en-US" sz="1200" dirty="0"/>
              <a:t> said Huawei </a:t>
            </a:r>
            <a:r>
              <a:rPr lang="en-US" sz="1200" dirty="0" err="1"/>
              <a:t>organised</a:t>
            </a:r>
            <a:r>
              <a:rPr lang="en-US" sz="1200" dirty="0"/>
              <a:t> the workshop to formally introduce its devices as well as to educate dealers on the background, core values and </a:t>
            </a:r>
            <a:r>
              <a:rPr lang="en-US" sz="1200" dirty="0" err="1"/>
              <a:t>organisational</a:t>
            </a:r>
            <a:r>
              <a:rPr lang="en-US" sz="1200" dirty="0"/>
              <a:t> culture of the phone maker. </a:t>
            </a:r>
            <a:endParaRPr lang="en-US" sz="900" dirty="0"/>
          </a:p>
          <a:p>
            <a:pPr eaLnBrk="0" hangingPunct="0">
              <a:defRPr/>
            </a:pPr>
            <a:r>
              <a:rPr lang="en-US" sz="1200" dirty="0"/>
              <a:t>He further explained that the technology company used the event as an opportunity to intimate dealers in Nigeria with its growth agenda. </a:t>
            </a:r>
            <a:endParaRPr lang="en-US" sz="900" dirty="0"/>
          </a:p>
          <a:p>
            <a:pPr eaLnBrk="0" hangingPunct="0">
              <a:defRPr/>
            </a:pPr>
            <a:r>
              <a:rPr lang="en-US" sz="1200" dirty="0"/>
              <a:t>“We want to use the workshop as a platform to encourage dealers in mobile devices to form partnerships with Huawei, which will be beneficial to all parties,” he said. </a:t>
            </a:r>
            <a:endParaRPr lang="en-US" sz="900" dirty="0"/>
          </a:p>
          <a:p>
            <a:pPr eaLnBrk="0" hangingPunct="0">
              <a:defRPr/>
            </a:pPr>
            <a:r>
              <a:rPr lang="en-US" sz="1200" dirty="0"/>
              <a:t>In order for dealers to key into the opportunities available in the Nigerian smartphone market, </a:t>
            </a:r>
            <a:r>
              <a:rPr lang="en-US" sz="1200" dirty="0" err="1"/>
              <a:t>Liangwei</a:t>
            </a:r>
            <a:r>
              <a:rPr lang="en-US" sz="1200" dirty="0"/>
              <a:t> said it was important for them to consider partnering with Huawei. </a:t>
            </a:r>
            <a:endParaRPr lang="en-US" sz="900" dirty="0"/>
          </a:p>
          <a:p>
            <a:pPr eaLnBrk="0" hangingPunct="0">
              <a:defRPr/>
            </a:pPr>
            <a:r>
              <a:rPr lang="en-US" sz="1200" dirty="0"/>
              <a:t>The three major product lines highlighted at the seminar were Huawei's handsets, mobile broadband and home devices. </a:t>
            </a:r>
            <a:endParaRPr lang="en-US" sz="900" dirty="0"/>
          </a:p>
          <a:p>
            <a:pPr eaLnBrk="0" hangingPunct="0">
              <a:defRPr/>
            </a:pPr>
            <a:r>
              <a:rPr lang="en-US" sz="1200" dirty="0"/>
              <a:t>Industry analysts have said Huawei devices should be among the most affordable considering their technology and quality. </a:t>
            </a:r>
            <a:endParaRPr lang="en-US" sz="900" dirty="0"/>
          </a:p>
          <a:p>
            <a:pPr eaLnBrk="0" hangingPunct="0">
              <a:defRPr/>
            </a:pPr>
            <a:r>
              <a:rPr lang="en-US" sz="1200" dirty="0"/>
              <a:t>The company produces a wide array of devices ranging from low-end mobile devices to high-end smartphones. </a:t>
            </a:r>
            <a:endParaRPr lang="en-US" sz="900" dirty="0"/>
          </a:p>
          <a:p>
            <a:pPr eaLnBrk="0" hangingPunct="0">
              <a:defRPr/>
            </a:pPr>
            <a:r>
              <a:rPr lang="en-US" sz="1200" dirty="0" err="1"/>
              <a:t>Liangwei</a:t>
            </a:r>
            <a:r>
              <a:rPr lang="en-US" sz="1200" dirty="0"/>
              <a:t> said he was looking forward to a mutually rewarding partnership with the dealers and the country as a whole. </a:t>
            </a:r>
            <a:endParaRPr lang="en-US" sz="2800" dirty="0"/>
          </a:p>
        </p:txBody>
      </p:sp>
      <p:pic>
        <p:nvPicPr>
          <p:cNvPr id="38920" name="Picture 17" descr="Z:\veille\nigeria\12-08-28-Nigerian smartphone market to grow by 35pcent_fichiers\blan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9534" y="2392364"/>
            <a:ext cx="12700"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8" descr="Z:\veille\nigeria\12-08-28-Nigerian smartphone market to grow by 35pcent_fichiers\blank.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9751" y="2392364"/>
            <a:ext cx="127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9" descr="Z:\veille\nigeria\12-08-28-Nigerian smartphone market to grow by 35pcent_fichiers\arrow-down-gray.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9751" y="2392364"/>
            <a:ext cx="139700"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20" descr="http://cm.g.doubleclick.net/pixel?nid=vcl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5585" y="2392364"/>
            <a:ext cx="12700"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pied de page 2"/>
          <p:cNvSpPr>
            <a:spLocks noGrp="1"/>
          </p:cNvSpPr>
          <p:nvPr>
            <p:ph type="ftr" sz="quarter" idx="11"/>
          </p:nvPr>
        </p:nvSpPr>
        <p:spPr/>
        <p:txBody>
          <a:bodyPr/>
          <a:lstStyle/>
          <a:p>
            <a:pPr>
              <a:defRPr/>
            </a:pPr>
            <a:r>
              <a:rPr lang="pt-BR" smtClean="0"/>
              <a:t>CPN Plenary 2013 (Prof. Amos DAVID)</a:t>
            </a:r>
            <a:endParaRPr lang="fr-FR"/>
          </a:p>
        </p:txBody>
      </p:sp>
      <p:sp>
        <p:nvSpPr>
          <p:cNvPr id="5" name="Titre 4"/>
          <p:cNvSpPr>
            <a:spLocks noGrp="1"/>
          </p:cNvSpPr>
          <p:nvPr>
            <p:ph type="title"/>
          </p:nvPr>
        </p:nvSpPr>
        <p:spPr/>
        <p:txBody>
          <a:bodyPr/>
          <a:lstStyle/>
          <a:p>
            <a:endParaRPr lang="fr-FR"/>
          </a:p>
        </p:txBody>
      </p:sp>
    </p:spTree>
    <p:extLst>
      <p:ext uri="{BB962C8B-B14F-4D97-AF65-F5344CB8AC3E}">
        <p14:creationId xmlns:p14="http://schemas.microsoft.com/office/powerpoint/2010/main" val="289631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3" name="Espace réservé du contenu 2"/>
          <p:cNvSpPr>
            <a:spLocks noGrp="1"/>
          </p:cNvSpPr>
          <p:nvPr>
            <p:ph idx="1"/>
          </p:nvPr>
        </p:nvSpPr>
        <p:spPr/>
        <p:txBody>
          <a:bodyPr>
            <a:normAutofit/>
          </a:bodyPr>
          <a:lstStyle/>
          <a:p>
            <a:pPr marL="0" indent="0">
              <a:buNone/>
            </a:pPr>
            <a:r>
              <a:rPr lang="en-US" dirty="0" smtClean="0"/>
              <a:t>PUNCH January </a:t>
            </a:r>
            <a:r>
              <a:rPr lang="en-US" dirty="0"/>
              <a:t>8, 2013 by </a:t>
            </a:r>
            <a:r>
              <a:rPr lang="en-US" dirty="0" err="1"/>
              <a:t>Dayo</a:t>
            </a:r>
            <a:r>
              <a:rPr lang="en-US" dirty="0"/>
              <a:t> </a:t>
            </a:r>
            <a:r>
              <a:rPr lang="en-US" dirty="0" err="1"/>
              <a:t>Oketola</a:t>
            </a:r>
            <a:r>
              <a:rPr lang="en-US" dirty="0"/>
              <a:t>    </a:t>
            </a:r>
            <a:endParaRPr lang="en-US" b="1" dirty="0" smtClean="0"/>
          </a:p>
          <a:p>
            <a:pPr marL="0" indent="0">
              <a:buNone/>
            </a:pPr>
            <a:r>
              <a:rPr lang="en-US" b="1" dirty="0" smtClean="0"/>
              <a:t>25</a:t>
            </a:r>
            <a:r>
              <a:rPr lang="en-US" b="1" dirty="0"/>
              <a:t>% of Nigerian mobile subscribers use smartphones –TNS</a:t>
            </a:r>
            <a:br>
              <a:rPr lang="en-US" b="1" dirty="0"/>
            </a:br>
            <a:endParaRPr lang="en-US" b="1" dirty="0" smtClean="0"/>
          </a:p>
          <a:p>
            <a:pPr marL="0" indent="0">
              <a:buNone/>
            </a:pPr>
            <a:r>
              <a:rPr lang="en-US" b="1" dirty="0" smtClean="0">
                <a:solidFill>
                  <a:srgbClr val="FF0000"/>
                </a:solidFill>
                <a:effectLst>
                  <a:outerShdw blurRad="38100" dist="38100" dir="2700000" algn="tl">
                    <a:srgbClr val="000000">
                      <a:alpha val="43137"/>
                    </a:srgbClr>
                  </a:outerShdw>
                </a:effectLst>
              </a:rPr>
              <a:t>Only </a:t>
            </a:r>
            <a:r>
              <a:rPr lang="en-US" b="1" dirty="0">
                <a:solidFill>
                  <a:srgbClr val="FF0000"/>
                </a:solidFill>
                <a:effectLst>
                  <a:outerShdw blurRad="38100" dist="38100" dir="2700000" algn="tl">
                    <a:srgbClr val="000000">
                      <a:alpha val="43137"/>
                    </a:srgbClr>
                  </a:outerShdw>
                </a:effectLst>
              </a:rPr>
              <a:t>25 per cent of Nigeria’s over 105 million mobile telephone subscribers use smartphones</a:t>
            </a:r>
            <a:r>
              <a:rPr lang="en-US" dirty="0"/>
              <a:t>, global market research firm, TNS, has said in a report entitled, ‘Navigating growth in Africa.’</a:t>
            </a:r>
          </a:p>
          <a:p>
            <a:pPr marL="0" indent="0">
              <a:buNone/>
            </a:pPr>
            <a:r>
              <a:rPr lang="en-US" dirty="0"/>
              <a:t>The report, which was authored by the Chief Executive Officer, TNS Africa and Middle East, Mr. Kim </a:t>
            </a:r>
            <a:r>
              <a:rPr lang="en-US" dirty="0" err="1"/>
              <a:t>Macllwaine</a:t>
            </a:r>
            <a:r>
              <a:rPr lang="en-US" dirty="0"/>
              <a:t>, and 12 other market research experts, including Mr. </a:t>
            </a:r>
            <a:r>
              <a:rPr lang="en-US" dirty="0" err="1"/>
              <a:t>Aggrey</a:t>
            </a:r>
            <a:r>
              <a:rPr lang="en-US" dirty="0"/>
              <a:t> </a:t>
            </a:r>
            <a:r>
              <a:rPr lang="en-US" dirty="0" err="1"/>
              <a:t>Maposa</a:t>
            </a:r>
            <a:r>
              <a:rPr lang="en-US" dirty="0"/>
              <a:t>, Melissa Baker and Mr. Nick Hills, revealed that Nigeria was the second biggest </a:t>
            </a:r>
            <a:r>
              <a:rPr lang="en-US" dirty="0" err="1"/>
              <a:t>smarphone</a:t>
            </a:r>
            <a:r>
              <a:rPr lang="en-US" dirty="0"/>
              <a:t> market in Africa, closely following South Africa.</a:t>
            </a:r>
          </a:p>
          <a:p>
            <a:pPr marL="0" indent="0">
              <a:buNone/>
            </a:pPr>
            <a:r>
              <a:rPr lang="en-US" b="1" dirty="0">
                <a:solidFill>
                  <a:srgbClr val="FF0000"/>
                </a:solidFill>
                <a:effectLst>
                  <a:outerShdw blurRad="38100" dist="38100" dir="2700000" algn="tl">
                    <a:srgbClr val="000000">
                      <a:alpha val="43137"/>
                    </a:srgbClr>
                  </a:outerShdw>
                </a:effectLst>
              </a:rPr>
              <a:t>In spite of the country’s smartphone penetration, the report revealed that 59 per cent of Nigerian phone users were still </a:t>
            </a:r>
            <a:r>
              <a:rPr lang="en-US" b="1" u="sng" dirty="0">
                <a:solidFill>
                  <a:srgbClr val="FF0000"/>
                </a:solidFill>
                <a:effectLst>
                  <a:outerShdw blurRad="38100" dist="38100" dir="2700000" algn="tl">
                    <a:srgbClr val="000000">
                      <a:alpha val="43137"/>
                    </a:srgbClr>
                  </a:outerShdw>
                </a:effectLst>
              </a:rPr>
              <a:t>using basic feature phones</a:t>
            </a:r>
            <a:r>
              <a:rPr lang="en-US" b="1" dirty="0">
                <a:solidFill>
                  <a:srgbClr val="FF0000"/>
                </a:solidFill>
                <a:effectLst>
                  <a:outerShdw blurRad="38100" dist="38100" dir="2700000" algn="tl">
                    <a:srgbClr val="000000">
                      <a:alpha val="43137"/>
                    </a:srgbClr>
                  </a:outerShdw>
                </a:effectLst>
              </a:rPr>
              <a:t>, while only </a:t>
            </a:r>
            <a:r>
              <a:rPr lang="en-US" b="1" u="sng" dirty="0">
                <a:solidFill>
                  <a:srgbClr val="FF0000"/>
                </a:solidFill>
                <a:effectLst>
                  <a:outerShdw blurRad="38100" dist="38100" dir="2700000" algn="tl">
                    <a:srgbClr val="000000">
                      <a:alpha val="43137"/>
                    </a:srgbClr>
                  </a:outerShdw>
                </a:effectLst>
              </a:rPr>
              <a:t>16 per cent used advance feature phones</a:t>
            </a:r>
            <a:r>
              <a:rPr lang="en-US" dirty="0" smtClean="0"/>
              <a:t>.</a:t>
            </a:r>
            <a:endParaRPr lang="fr-FR" dirty="0" smtClean="0"/>
          </a:p>
          <a:p>
            <a:pPr marL="0" indent="0">
              <a:buNone/>
            </a:pPr>
            <a:endParaRPr lang="en-US"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45</a:t>
            </a:fld>
            <a:endParaRPr lang="fr-FR"/>
          </a:p>
        </p:txBody>
      </p:sp>
      <p:pic>
        <p:nvPicPr>
          <p:cNvPr id="8" name="Picture 2" descr="Z:\Cours\=m2\301\evolution-tel-mobile\13-02-14-Nigeria subscribers spent N2_14tn on phone calls_others in 24 months_fichiers\punch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585" y="454861"/>
            <a:ext cx="31623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311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Existing initiatives</a:t>
            </a:r>
            <a:endParaRPr lang="en-US" dirty="0"/>
          </a:p>
        </p:txBody>
      </p:sp>
      <p:sp>
        <p:nvSpPr>
          <p:cNvPr id="3" name="Espace réservé du texte 2"/>
          <p:cNvSpPr>
            <a:spLocks noGrp="1"/>
          </p:cNvSpPr>
          <p:nvPr>
            <p:ph type="body" idx="1"/>
          </p:nvPr>
        </p:nvSpPr>
        <p:spPr/>
        <p:txBody>
          <a:bodyPr/>
          <a:lstStyle/>
          <a:p>
            <a:r>
              <a:rPr lang="en-US" i="1" smtClean="0"/>
              <a:t>To enhance IT development in Nigeria</a:t>
            </a:r>
            <a:endParaRPr lang="en-US" i="1"/>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46</a:t>
            </a:fld>
            <a:endParaRPr lang="fr-FR"/>
          </a:p>
        </p:txBody>
      </p:sp>
    </p:spTree>
    <p:extLst>
      <p:ext uri="{BB962C8B-B14F-4D97-AF65-F5344CB8AC3E}">
        <p14:creationId xmlns:p14="http://schemas.microsoft.com/office/powerpoint/2010/main" val="7918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2800" kern="1200" dirty="0" smtClean="0">
                <a:solidFill>
                  <a:schemeClr val="tx1"/>
                </a:solidFill>
                <a:effectLst/>
                <a:latin typeface="+mn-lt"/>
                <a:ea typeface="+mn-ea"/>
                <a:cs typeface="+mn-cs"/>
              </a:rPr>
              <a:t>Initiatives by </a:t>
            </a:r>
            <a:r>
              <a:rPr lang="en-US" sz="2800" kern="1200" dirty="0" smtClean="0">
                <a:solidFill>
                  <a:schemeClr val="tx1"/>
                </a:solidFill>
                <a:effectLst/>
                <a:latin typeface="+mj-lt"/>
                <a:ea typeface="+mj-ea"/>
                <a:cs typeface="+mj-cs"/>
              </a:rPr>
              <a:t>government agencies </a:t>
            </a:r>
            <a:br>
              <a:rPr lang="en-US" sz="2800" kern="1200" dirty="0" smtClean="0">
                <a:solidFill>
                  <a:schemeClr val="tx1"/>
                </a:solidFill>
                <a:effectLst/>
                <a:latin typeface="+mj-lt"/>
                <a:ea typeface="+mj-ea"/>
                <a:cs typeface="+mj-cs"/>
              </a:rPr>
            </a:br>
            <a:r>
              <a:rPr lang="en-US" sz="2800" i="1" kern="1200" dirty="0" smtClean="0">
                <a:solidFill>
                  <a:schemeClr val="tx1"/>
                </a:solidFill>
                <a:effectLst/>
              </a:rPr>
              <a:t>(Federal and State governments)</a:t>
            </a:r>
            <a:endParaRPr lang="en-US" sz="2800" i="1" dirty="0" smtClean="0">
              <a:effectLst/>
            </a:endParaRPr>
          </a:p>
        </p:txBody>
      </p:sp>
      <p:sp>
        <p:nvSpPr>
          <p:cNvPr id="3" name="Espace réservé du contenu 2"/>
          <p:cNvSpPr>
            <a:spLocks noGrp="1"/>
          </p:cNvSpPr>
          <p:nvPr>
            <p:ph idx="1"/>
          </p:nvPr>
        </p:nvSpPr>
        <p:spPr/>
        <p:txBody>
          <a:bodyPr/>
          <a:lstStyle/>
          <a:p>
            <a:r>
              <a:rPr lang="en-US" dirty="0" smtClean="0"/>
              <a:t>Federal Ministry </a:t>
            </a:r>
            <a:r>
              <a:rPr lang="en-US" dirty="0"/>
              <a:t>of Industry, Trade and </a:t>
            </a:r>
            <a:r>
              <a:rPr lang="en-US" dirty="0" smtClean="0"/>
              <a:t>Investment</a:t>
            </a:r>
            <a:endParaRPr lang="en-US" dirty="0"/>
          </a:p>
          <a:p>
            <a:pPr lvl="1"/>
            <a:r>
              <a:rPr lang="en-US" dirty="0"/>
              <a:t>University Entrepreneurship Development </a:t>
            </a:r>
            <a:r>
              <a:rPr lang="en-US" dirty="0" err="1"/>
              <a:t>Programme</a:t>
            </a:r>
            <a:r>
              <a:rPr lang="en-US" dirty="0"/>
              <a:t> (</a:t>
            </a:r>
            <a:r>
              <a:rPr lang="en-US" b="1" dirty="0"/>
              <a:t>UNEDEP</a:t>
            </a:r>
            <a:r>
              <a:rPr lang="en-US" dirty="0"/>
              <a:t>)’s mission is to ‘catch them young’. The </a:t>
            </a:r>
            <a:r>
              <a:rPr lang="en-US" dirty="0" err="1"/>
              <a:t>programme</a:t>
            </a:r>
            <a:r>
              <a:rPr lang="en-US" dirty="0"/>
              <a:t> focuses on entrepreneurship development of undergraduates and aims to create future entrepreneurs; encourage self-employment; embed business ethics among the youth and consequently reduce the incidence of </a:t>
            </a:r>
            <a:r>
              <a:rPr lang="en-US" dirty="0" smtClean="0"/>
              <a:t>poverty</a:t>
            </a:r>
          </a:p>
          <a:p>
            <a:pPr lvl="2"/>
            <a:r>
              <a:rPr lang="en-US" u="sng" dirty="0">
                <a:hlinkClick r:id="rId2"/>
              </a:rPr>
              <a:t>http://www.punchng.com/business/business-economy/fg-to-tackle-unemployment-with-graduate-entrepreneurship-scheme/</a:t>
            </a:r>
            <a:r>
              <a:rPr lang="en-US" dirty="0"/>
              <a:t>, </a:t>
            </a:r>
            <a:r>
              <a:rPr lang="en-US" dirty="0" smtClean="0"/>
              <a:t>22/05/13</a:t>
            </a:r>
          </a:p>
          <a:p>
            <a:endParaRPr lang="en-US" dirty="0" smtClean="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47</a:t>
            </a:fld>
            <a:endParaRPr lang="fr-FR"/>
          </a:p>
        </p:txBody>
      </p:sp>
    </p:spTree>
    <p:extLst>
      <p:ext uri="{BB962C8B-B14F-4D97-AF65-F5344CB8AC3E}">
        <p14:creationId xmlns:p14="http://schemas.microsoft.com/office/powerpoint/2010/main" val="144469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rtl="0" eaLnBrk="1" latinLnBrk="0" hangingPunct="1"/>
            <a:r>
              <a:rPr lang="en-US" kern="1200" dirty="0" smtClean="0">
                <a:solidFill>
                  <a:schemeClr val="tx1"/>
                </a:solidFill>
                <a:effectLst/>
              </a:rPr>
              <a:t>Initiatives by Non-Governmental Organizations</a:t>
            </a:r>
            <a:endParaRPr lang="fr-FR" sz="3600" dirty="0"/>
          </a:p>
        </p:txBody>
      </p:sp>
      <p:sp>
        <p:nvSpPr>
          <p:cNvPr id="3" name="Espace réservé du contenu 2"/>
          <p:cNvSpPr>
            <a:spLocks noGrp="1"/>
          </p:cNvSpPr>
          <p:nvPr>
            <p:ph idx="1"/>
          </p:nvPr>
        </p:nvSpPr>
        <p:spPr/>
        <p:txBody>
          <a:bodyPr>
            <a:normAutofit/>
          </a:bodyPr>
          <a:lstStyle/>
          <a:p>
            <a:r>
              <a:rPr lang="en-US" dirty="0"/>
              <a:t>The Co-Creation </a:t>
            </a:r>
            <a:r>
              <a:rPr lang="en-US" dirty="0" smtClean="0"/>
              <a:t>Hub</a:t>
            </a:r>
          </a:p>
          <a:p>
            <a:pPr lvl="1"/>
            <a:r>
              <a:rPr lang="en-US" dirty="0"/>
              <a:t>“To aid that needed shift from </a:t>
            </a:r>
            <a:r>
              <a:rPr lang="en-US" i="1" dirty="0"/>
              <a:t>consumption to creation</a:t>
            </a:r>
            <a:r>
              <a:rPr lang="en-US" dirty="0"/>
              <a:t> was also why a group of young Nigerians came together to form </a:t>
            </a:r>
            <a:r>
              <a:rPr lang="en-US" b="1" dirty="0"/>
              <a:t>The Co-Creation Hub</a:t>
            </a:r>
            <a:r>
              <a:rPr lang="en-US" dirty="0"/>
              <a:t>, an innovation </a:t>
            </a:r>
            <a:r>
              <a:rPr lang="en-US" dirty="0" err="1"/>
              <a:t>centre</a:t>
            </a:r>
            <a:r>
              <a:rPr lang="en-US" dirty="0"/>
              <a:t> dedicated to accelerating the application of social capital and technology for economic prosperity in Nigeria, according to </a:t>
            </a:r>
            <a:r>
              <a:rPr lang="en-US" dirty="0" err="1"/>
              <a:t>Tijani</a:t>
            </a:r>
            <a:r>
              <a:rPr lang="en-US" dirty="0"/>
              <a:t> (published 21 Mar 2013). …. This move has caught the attention of local interests. The Co-Creation Hub and Tony </a:t>
            </a:r>
            <a:r>
              <a:rPr lang="en-US" dirty="0" err="1"/>
              <a:t>Elumelu</a:t>
            </a:r>
            <a:r>
              <a:rPr lang="en-US" dirty="0"/>
              <a:t> Foundation last year launched a Seed Fund to support 20 early stage ventures in their bid to demonstrate their technology to potential end-users. …. According to </a:t>
            </a:r>
            <a:r>
              <a:rPr lang="en-US" dirty="0" err="1"/>
              <a:t>Tijani</a:t>
            </a:r>
            <a:r>
              <a:rPr lang="en-US" dirty="0"/>
              <a:t>, “There are more of such initiatives from Government and private foundations in Nigeria today than ever before.” A sign that indeed, the country is on an evolving path to becoming a software producing economy. …. Among numerous challenges facing the Nigerian software developer, industry experts said the twin myths of lack of capital, and foreign software being superior to locally-produced ones top the list. According to </a:t>
            </a:r>
            <a:r>
              <a:rPr lang="en-US" dirty="0" err="1"/>
              <a:t>Tijani</a:t>
            </a:r>
            <a:r>
              <a:rPr lang="en-US" dirty="0"/>
              <a:t>, lack of capital is “the biggest myth in the industry for which our experience at Co-Creation Hub begs to differ. There are more funds in the market than investment ready software ventures.”</a:t>
            </a:r>
            <a:endParaRPr lang="fr-FR" dirty="0"/>
          </a:p>
          <a:p>
            <a:pPr lvl="2"/>
            <a:r>
              <a:rPr lang="en-US" u="sng" dirty="0">
                <a:hlinkClick r:id="rId2"/>
              </a:rPr>
              <a:t>http://www.thisdaylive.com/articles/Exploring-Nigerias-Untapped-Software-Industry/142752/</a:t>
            </a:r>
            <a:r>
              <a:rPr lang="en-US" dirty="0"/>
              <a:t>, 21/05/13</a:t>
            </a:r>
            <a:endParaRPr lang="fr-FR" dirty="0"/>
          </a:p>
          <a:p>
            <a:pPr lvl="3"/>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48</a:t>
            </a:fld>
            <a:endParaRPr lang="fr-FR"/>
          </a:p>
        </p:txBody>
      </p:sp>
    </p:spTree>
    <p:extLst>
      <p:ext uri="{BB962C8B-B14F-4D97-AF65-F5344CB8AC3E}">
        <p14:creationId xmlns:p14="http://schemas.microsoft.com/office/powerpoint/2010/main" val="274998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rtl="0" eaLnBrk="1" latinLnBrk="0" hangingPunct="1"/>
            <a:r>
              <a:rPr lang="en-US" kern="1200" dirty="0" smtClean="0">
                <a:solidFill>
                  <a:schemeClr val="tx1"/>
                </a:solidFill>
                <a:effectLst/>
              </a:rPr>
              <a:t>Enhancing best practice</a:t>
            </a:r>
            <a:r>
              <a:rPr lang="en-US" kern="1200" baseline="0" dirty="0" smtClean="0">
                <a:solidFill>
                  <a:schemeClr val="tx1"/>
                </a:solidFill>
                <a:effectLst/>
              </a:rPr>
              <a:t> in Nigeria</a:t>
            </a:r>
            <a:endParaRPr lang="en-US" sz="3600" dirty="0"/>
          </a:p>
        </p:txBody>
      </p:sp>
      <p:sp>
        <p:nvSpPr>
          <p:cNvPr id="3" name="Espace réservé du contenu 2"/>
          <p:cNvSpPr>
            <a:spLocks noGrp="1"/>
          </p:cNvSpPr>
          <p:nvPr>
            <p:ph idx="1"/>
          </p:nvPr>
        </p:nvSpPr>
        <p:spPr/>
        <p:txBody>
          <a:bodyPr>
            <a:normAutofit/>
          </a:bodyPr>
          <a:lstStyle/>
          <a:p>
            <a:pPr marL="457200" lvl="0" indent="-457200">
              <a:buFont typeface="+mj-lt"/>
              <a:buAutoNum type="arabicPeriod"/>
            </a:pPr>
            <a:r>
              <a:rPr lang="en-US" dirty="0"/>
              <a:t>Computer Professionals – Registration Council of Nigeria (CPN</a:t>
            </a:r>
            <a:r>
              <a:rPr lang="en-US" dirty="0" smtClean="0"/>
              <a:t>)</a:t>
            </a:r>
            <a:endParaRPr lang="fr-FR" dirty="0"/>
          </a:p>
          <a:p>
            <a:pPr marL="457200" lvl="0" indent="-457200">
              <a:buFont typeface="+mj-lt"/>
              <a:buAutoNum type="arabicPeriod"/>
            </a:pPr>
            <a:r>
              <a:rPr lang="en-US" dirty="0"/>
              <a:t>Nigeria Computer Society (NCS)</a:t>
            </a:r>
            <a:endParaRPr lang="fr-FR" dirty="0"/>
          </a:p>
          <a:p>
            <a:pPr marL="457200" lvl="0" indent="-457200">
              <a:buFont typeface="+mj-lt"/>
              <a:buAutoNum type="arabicPeriod"/>
            </a:pPr>
            <a:r>
              <a:rPr lang="en-US" dirty="0"/>
              <a:t>Institute of Software Practitioners of Nigeria (</a:t>
            </a:r>
            <a:r>
              <a:rPr lang="en-US" dirty="0" err="1"/>
              <a:t>ISPoN</a:t>
            </a:r>
            <a:r>
              <a:rPr lang="en-US" dirty="0"/>
              <a:t>)</a:t>
            </a:r>
            <a:endParaRPr lang="fr-FR" dirty="0"/>
          </a:p>
          <a:p>
            <a:pPr marL="457200" lvl="0" indent="-457200">
              <a:buFont typeface="+mj-lt"/>
              <a:buAutoNum type="arabicPeriod"/>
            </a:pPr>
            <a:r>
              <a:rPr lang="en-US" dirty="0"/>
              <a:t>Information Technology Association of Nigeria (ITAN)</a:t>
            </a:r>
            <a:endParaRPr lang="fr-FR" dirty="0"/>
          </a:p>
          <a:p>
            <a:pPr marL="457200" lvl="0" indent="-457200">
              <a:buFont typeface="+mj-lt"/>
              <a:buAutoNum type="arabicPeriod"/>
            </a:pPr>
            <a:r>
              <a:rPr lang="en-US" dirty="0"/>
              <a:t>National Information Development Agency (</a:t>
            </a:r>
            <a:r>
              <a:rPr lang="en-US" dirty="0" smtClean="0"/>
              <a:t>NITDA)</a:t>
            </a:r>
          </a:p>
          <a:p>
            <a:pPr marL="457200" lvl="0" indent="-457200">
              <a:buFont typeface="+mj-lt"/>
              <a:buAutoNum type="arabicPeriod"/>
            </a:pPr>
            <a:endParaRPr lang="en-US" dirty="0"/>
          </a:p>
          <a:p>
            <a:r>
              <a:rPr lang="en-US" dirty="0"/>
              <a:t>These structures are classified by NCS as:</a:t>
            </a:r>
            <a:endParaRPr lang="fr-FR" dirty="0"/>
          </a:p>
          <a:p>
            <a:pPr lvl="1"/>
            <a:r>
              <a:rPr lang="en-US" dirty="0"/>
              <a:t>Interest groups: </a:t>
            </a:r>
            <a:r>
              <a:rPr lang="en-US" dirty="0" err="1"/>
              <a:t>ISPoN</a:t>
            </a:r>
            <a:r>
              <a:rPr lang="en-US" dirty="0"/>
              <a:t>, ITAN</a:t>
            </a:r>
            <a:endParaRPr lang="fr-FR" dirty="0"/>
          </a:p>
          <a:p>
            <a:pPr lvl="1"/>
            <a:r>
              <a:rPr lang="en-US" dirty="0"/>
              <a:t>Regulatory bodies: CPN, </a:t>
            </a:r>
            <a:r>
              <a:rPr lang="en-US" dirty="0" smtClean="0"/>
              <a:t>NITDA</a:t>
            </a:r>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49</a:t>
            </a:fld>
            <a:endParaRPr lang="fr-FR"/>
          </a:p>
        </p:txBody>
      </p:sp>
    </p:spTree>
    <p:extLst>
      <p:ext uri="{BB962C8B-B14F-4D97-AF65-F5344CB8AC3E}">
        <p14:creationId xmlns:p14="http://schemas.microsoft.com/office/powerpoint/2010/main" val="168514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texte 2"/>
          <p:cNvSpPr>
            <a:spLocks noGrp="1"/>
          </p:cNvSpPr>
          <p:nvPr>
            <p:ph type="body" idx="1"/>
          </p:nvPr>
        </p:nvSpPr>
        <p:spPr/>
        <p:txBody>
          <a:bodyPr/>
          <a:lstStyle/>
          <a:p>
            <a:endParaRPr lang="fr-FR"/>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50</a:t>
            </a:fld>
            <a:endParaRPr lang="fr-FR"/>
          </a:p>
        </p:txBody>
      </p:sp>
    </p:spTree>
    <p:extLst>
      <p:ext uri="{BB962C8B-B14F-4D97-AF65-F5344CB8AC3E}">
        <p14:creationId xmlns:p14="http://schemas.microsoft.com/office/powerpoint/2010/main" val="48060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Moving forward</a:t>
            </a:r>
            <a:endParaRPr lang="en-US" b="1" dirty="0"/>
          </a:p>
        </p:txBody>
      </p:sp>
      <p:sp>
        <p:nvSpPr>
          <p:cNvPr id="3" name="Espace réservé du contenu 2"/>
          <p:cNvSpPr>
            <a:spLocks noGrp="1"/>
          </p:cNvSpPr>
          <p:nvPr>
            <p:ph idx="1"/>
          </p:nvPr>
        </p:nvSpPr>
        <p:spPr/>
        <p:txBody>
          <a:bodyPr/>
          <a:lstStyle/>
          <a:p>
            <a:r>
              <a:rPr lang="en-US" dirty="0" smtClean="0"/>
              <a:t>Already, </a:t>
            </a:r>
            <a:r>
              <a:rPr lang="en-US" dirty="0"/>
              <a:t>a</a:t>
            </a:r>
            <a:r>
              <a:rPr lang="en-US" dirty="0" smtClean="0"/>
              <a:t>ccording </a:t>
            </a:r>
            <a:r>
              <a:rPr lang="en-US" dirty="0"/>
              <a:t>to Nigerian Communications Commission (NCC), the percentage contribution of telecoms to GDP moved from 1.27% in 2004 to 5.64% in 2012</a:t>
            </a:r>
            <a:endParaRPr lang="en-US" dirty="0" smtClean="0"/>
          </a:p>
          <a:p>
            <a:r>
              <a:rPr lang="en-US" dirty="0" smtClean="0"/>
              <a:t>Need </a:t>
            </a:r>
            <a:r>
              <a:rPr lang="en-US" dirty="0"/>
              <a:t>for cultural </a:t>
            </a:r>
            <a:r>
              <a:rPr lang="en-US" dirty="0" smtClean="0"/>
              <a:t>evolution</a:t>
            </a:r>
            <a:endParaRPr lang="fr-FR" dirty="0"/>
          </a:p>
          <a:p>
            <a:r>
              <a:rPr lang="en-US" dirty="0"/>
              <a:t>Need for </a:t>
            </a:r>
            <a:r>
              <a:rPr lang="en-US" dirty="0" smtClean="0"/>
              <a:t>structuring research activities into laboratories</a:t>
            </a:r>
            <a:endParaRPr lang="fr-FR" dirty="0"/>
          </a:p>
          <a:p>
            <a:r>
              <a:rPr lang="en-US" dirty="0"/>
              <a:t>Need for research and </a:t>
            </a:r>
            <a:r>
              <a:rPr lang="en-US" dirty="0" smtClean="0"/>
              <a:t>development partnering </a:t>
            </a:r>
            <a:endParaRPr lang="fr-FR" dirty="0"/>
          </a:p>
          <a:p>
            <a:r>
              <a:rPr lang="en-US" dirty="0"/>
              <a:t>Wealth is not only for the entrepreneurs as individuals but also to the governments and collectivities. It could be a motivating factor to start an enterprise, but problem solving should be as motivating as wealth creation. In many cases, wealth comes when solutions to concrete problems are proposed – therefore providing relevant </a:t>
            </a:r>
            <a:r>
              <a:rPr lang="en-US" dirty="0" smtClean="0"/>
              <a:t>services</a:t>
            </a:r>
            <a:endParaRPr lang="fr-FR" dirty="0"/>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51</a:t>
            </a:fld>
            <a:endParaRPr lang="fr-FR"/>
          </a:p>
        </p:txBody>
      </p:sp>
    </p:spTree>
    <p:extLst>
      <p:ext uri="{BB962C8B-B14F-4D97-AF65-F5344CB8AC3E}">
        <p14:creationId xmlns:p14="http://schemas.microsoft.com/office/powerpoint/2010/main" val="257423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Need for international collaborations</a:t>
            </a:r>
            <a:endParaRPr lang="en-US" b="1" dirty="0"/>
          </a:p>
        </p:txBody>
      </p:sp>
      <p:sp>
        <p:nvSpPr>
          <p:cNvPr id="3" name="Espace réservé du contenu 2"/>
          <p:cNvSpPr>
            <a:spLocks noGrp="1"/>
          </p:cNvSpPr>
          <p:nvPr>
            <p:ph idx="1"/>
          </p:nvPr>
        </p:nvSpPr>
        <p:spPr/>
        <p:txBody>
          <a:bodyPr/>
          <a:lstStyle/>
          <a:p>
            <a:r>
              <a:rPr lang="en-US" smtClean="0"/>
              <a:t>With Research and Training Intitutions (Universities, Laboratories, Foundations, etc.)</a:t>
            </a:r>
          </a:p>
          <a:p>
            <a:r>
              <a:rPr lang="en-US" smtClean="0"/>
              <a:t>With Professional bodies</a:t>
            </a:r>
          </a:p>
          <a:p>
            <a:pPr lvl="1"/>
            <a:r>
              <a:rPr lang="en-US" smtClean="0"/>
              <a:t>Example NITPF (Nigerian IT Professionals in France)</a:t>
            </a:r>
          </a:p>
          <a:p>
            <a:pPr lvl="1"/>
            <a:endParaRPr lang="en-US" smtClean="0"/>
          </a:p>
          <a:p>
            <a:endParaRPr lang="en-US"/>
          </a:p>
        </p:txBody>
      </p:sp>
      <p:sp>
        <p:nvSpPr>
          <p:cNvPr id="4" name="Espace réservé du pied de page 3"/>
          <p:cNvSpPr>
            <a:spLocks noGrp="1"/>
          </p:cNvSpPr>
          <p:nvPr>
            <p:ph type="ftr" sz="quarter" idx="11"/>
          </p:nvPr>
        </p:nvSpPr>
        <p:spPr/>
        <p:txBody>
          <a:bodyPr/>
          <a:lstStyle/>
          <a:p>
            <a:r>
              <a:rPr lang="pt-BR" smtClean="0"/>
              <a:t>CPN Plenary 2013 (Prof. Amos DAVID)</a:t>
            </a:r>
            <a:endParaRPr lang="pt-BR" dirty="0"/>
          </a:p>
        </p:txBody>
      </p:sp>
      <p:sp>
        <p:nvSpPr>
          <p:cNvPr id="5" name="Espace réservé du numéro de diapositive 4"/>
          <p:cNvSpPr>
            <a:spLocks noGrp="1"/>
          </p:cNvSpPr>
          <p:nvPr>
            <p:ph type="sldNum" sz="quarter" idx="12"/>
          </p:nvPr>
        </p:nvSpPr>
        <p:spPr/>
        <p:txBody>
          <a:bodyPr/>
          <a:lstStyle/>
          <a:p>
            <a:fld id="{0FF54DE5-C571-48E8-A5BC-B369434E2F44}" type="slidenum">
              <a:rPr lang="fr-FR" smtClean="0"/>
              <a:t>52</a:t>
            </a:fld>
            <a:endParaRPr lang="fr-FR"/>
          </a:p>
        </p:txBody>
      </p:sp>
    </p:spTree>
    <p:extLst>
      <p:ext uri="{BB962C8B-B14F-4D97-AF65-F5344CB8AC3E}">
        <p14:creationId xmlns:p14="http://schemas.microsoft.com/office/powerpoint/2010/main" val="139646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pt-BR" smtClean="0"/>
              <a:t>CPN Plenary 2013 (Prof. Amos DAVID)</a:t>
            </a:r>
            <a:endParaRPr lang="pt-BR"/>
          </a:p>
        </p:txBody>
      </p:sp>
      <p:sp>
        <p:nvSpPr>
          <p:cNvPr id="3" name="Espace réservé du numéro de diapositive 2"/>
          <p:cNvSpPr>
            <a:spLocks noGrp="1"/>
          </p:cNvSpPr>
          <p:nvPr>
            <p:ph type="sldNum" sz="quarter" idx="12"/>
          </p:nvPr>
        </p:nvSpPr>
        <p:spPr/>
        <p:txBody>
          <a:bodyPr/>
          <a:lstStyle/>
          <a:p>
            <a:fld id="{0FF54DE5-C571-48E8-A5BC-B369434E2F44}" type="slidenum">
              <a:rPr lang="fr-FR" smtClean="0"/>
              <a:t>53</a:t>
            </a:fld>
            <a:endParaRPr lang="fr-FR"/>
          </a:p>
        </p:txBody>
      </p:sp>
      <p:sp>
        <p:nvSpPr>
          <p:cNvPr id="4" name="Rectangle 3"/>
          <p:cNvSpPr/>
          <p:nvPr/>
        </p:nvSpPr>
        <p:spPr>
          <a:xfrm>
            <a:off x="1925633" y="2967335"/>
            <a:ext cx="834074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Thanks for your attenton</a:t>
            </a:r>
            <a:endParaRPr lang="en-US" sz="5400" b="1" cap="none" spc="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0515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S103431380">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AcademicLiterature_16x9_TP103431361" id="{105A2490-6C3D-466B-A268-03A0B0843C23}" vid="{2A2FAE33-B49E-4AFD-A441-BF6FC88771DF}"/>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TS103431380</Template>
  <TotalTime>0</TotalTime>
  <Words>4068</Words>
  <Application>Microsoft Office PowerPoint</Application>
  <PresentationFormat>Personnalisé</PresentationFormat>
  <Paragraphs>422</Paragraphs>
  <Slides>53</Slides>
  <Notes>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53</vt:i4>
      </vt:variant>
    </vt:vector>
  </HeadingPairs>
  <TitlesOfParts>
    <vt:vector size="55" baseType="lpstr">
      <vt:lpstr>TS103431380</vt:lpstr>
      <vt:lpstr>Clip</vt:lpstr>
      <vt:lpstr>Opportunities in Information Technology for Entrepreneurship &amp; Wealth Creation</vt:lpstr>
      <vt:lpstr>Outline</vt:lpstr>
      <vt:lpstr>Clarification of the topic</vt:lpstr>
      <vt:lpstr>Complexity of the topic</vt:lpstr>
      <vt:lpstr>Evolution in IT and their impacts</vt:lpstr>
      <vt:lpstr>Technological break-through</vt:lpstr>
      <vt:lpstr>Production and distribution of - books</vt:lpstr>
      <vt:lpstr>Production and distribution of Videos (films, documentary, events, etc.)</vt:lpstr>
      <vt:lpstr>Dematerialized human activities</vt:lpstr>
      <vt:lpstr>Evolution of (mobile) telecommunication services</vt:lpstr>
      <vt:lpstr>Example 1 : Evolution in Mobile Telecommunication</vt:lpstr>
      <vt:lpstr>Example 2 : Money transaction</vt:lpstr>
      <vt:lpstr>Example 2 : Visa processing</vt:lpstr>
      <vt:lpstr>Notable trend</vt:lpstr>
      <vt:lpstr>Any Cultural / psychological evolution</vt:lpstr>
      <vt:lpstr>Any cultural / psychological evolution ?</vt:lpstr>
      <vt:lpstr>Opportunities in identification and creation of services</vt:lpstr>
      <vt:lpstr>Design and administration of services</vt:lpstr>
      <vt:lpstr>Example in agriculture</vt:lpstr>
      <vt:lpstr>The DM decides to provide services to the farmers</vt:lpstr>
      <vt:lpstr>On the beneficiary’s side</vt:lpstr>
      <vt:lpstr>The concept of Competitive Intelligence (Economic Intelligence)</vt:lpstr>
      <vt:lpstr>In Japan</vt:lpstr>
      <vt:lpstr>In the USA</vt:lpstr>
      <vt:lpstr>Intelligence cycle at CIA</vt:lpstr>
      <vt:lpstr>Definition of CI</vt:lpstr>
      <vt:lpstr>Contributions of CI to socio-economic structures</vt:lpstr>
      <vt:lpstr>In terms of scientific research</vt:lpstr>
      <vt:lpstr>Scientific study of CI</vt:lpstr>
      <vt:lpstr>Problematic areas in CI</vt:lpstr>
      <vt:lpstr>CI viewed as a process</vt:lpstr>
      <vt:lpstr>Early spotting of opportunities : From 1990s to date</vt:lpstr>
      <vt:lpstr>Extract n° 1</vt:lpstr>
      <vt:lpstr>Extract n° 2</vt:lpstr>
      <vt:lpstr>Extract n° 4</vt:lpstr>
      <vt:lpstr>Extract n° 4 …</vt:lpstr>
      <vt:lpstr>Extract n° 5</vt:lpstr>
      <vt:lpstr>Extract n° 5 …</vt:lpstr>
      <vt:lpstr>Extract n° 6</vt:lpstr>
      <vt:lpstr>Extract n° 6 …</vt:lpstr>
      <vt:lpstr>Synthesis</vt:lpstr>
      <vt:lpstr>Statistics from NCC (lack of data 2001-2006)</vt:lpstr>
      <vt:lpstr>Early spotting of opportunities / 2</vt:lpstr>
      <vt:lpstr>Présentation PowerPoint</vt:lpstr>
      <vt:lpstr>Présentation PowerPoint</vt:lpstr>
      <vt:lpstr>Existing initiatives</vt:lpstr>
      <vt:lpstr>Initiatives by government agencies  (Federal and State governments)</vt:lpstr>
      <vt:lpstr>Initiatives by Non-Governmental Organizations</vt:lpstr>
      <vt:lpstr>Enhancing best practice in Nigeria</vt:lpstr>
      <vt:lpstr>Conclusion</vt:lpstr>
      <vt:lpstr>Moving forward</vt:lpstr>
      <vt:lpstr>Need for international collaborations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2013-06-10T13:26:44Z</dcterms:created>
  <dcterms:modified xsi:type="dcterms:W3CDTF">2013-06-18T12:25:48Z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TC034313809991</vt:lpwstr>
  </property>
</Properties>
</file>