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10.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3" r:id="rId4"/>
    <p:sldId id="259" r:id="rId5"/>
    <p:sldId id="263" r:id="rId6"/>
    <p:sldId id="264" r:id="rId7"/>
    <p:sldId id="276" r:id="rId8"/>
    <p:sldId id="258" r:id="rId9"/>
    <p:sldId id="266" r:id="rId10"/>
    <p:sldId id="277" r:id="rId11"/>
    <p:sldId id="261" r:id="rId12"/>
    <p:sldId id="278" r:id="rId13"/>
    <p:sldId id="279" r:id="rId14"/>
    <p:sldId id="272" r:id="rId15"/>
    <p:sldId id="275" r:id="rId16"/>
    <p:sldId id="271" r:id="rId17"/>
    <p:sldId id="268" r:id="rId18"/>
    <p:sldId id="280" r:id="rId19"/>
    <p:sldId id="281" r:id="rId20"/>
    <p:sldId id="26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32" autoAdjust="0"/>
    <p:restoredTop sz="94660"/>
  </p:normalViewPr>
  <p:slideViewPr>
    <p:cSldViewPr snapToGrid="0">
      <p:cViewPr>
        <p:scale>
          <a:sx n="62" d="100"/>
          <a:sy n="62" d="100"/>
        </p:scale>
        <p:origin x="128" y="1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F9B4A7-5477-49AB-BECF-FE731119AAEB}" type="doc">
      <dgm:prSet loTypeId="urn:microsoft.com/office/officeart/2011/layout/HexagonRadial" loCatId="cycle" qsTypeId="urn:microsoft.com/office/officeart/2005/8/quickstyle/3d2" qsCatId="3D" csTypeId="urn:microsoft.com/office/officeart/2005/8/colors/colorful1" csCatId="colorful" phldr="1"/>
      <dgm:spPr/>
      <dgm:t>
        <a:bodyPr/>
        <a:lstStyle/>
        <a:p>
          <a:endParaRPr lang="en-US"/>
        </a:p>
      </dgm:t>
    </dgm:pt>
    <dgm:pt modelId="{CCB41767-315B-45F0-9456-539D2D35E65D}">
      <dgm:prSet phldrT="[Text]" custT="1"/>
      <dgm:spPr/>
      <dgm:t>
        <a:bodyPr/>
        <a:lstStyle/>
        <a:p>
          <a:r>
            <a:rPr lang="en-US" sz="1400" b="1" dirty="0"/>
            <a:t>ICT Professionals</a:t>
          </a:r>
        </a:p>
      </dgm:t>
    </dgm:pt>
    <dgm:pt modelId="{8E215761-B98C-4995-B8D7-C8367C9159B2}" type="parTrans" cxnId="{342FAD7F-BEC7-4F10-BC2D-774B11EEBFD0}">
      <dgm:prSet/>
      <dgm:spPr/>
      <dgm:t>
        <a:bodyPr/>
        <a:lstStyle/>
        <a:p>
          <a:endParaRPr lang="en-US"/>
        </a:p>
      </dgm:t>
    </dgm:pt>
    <dgm:pt modelId="{2EF0C990-6811-41C9-84C1-12E5FEAD0D7F}" type="sibTrans" cxnId="{342FAD7F-BEC7-4F10-BC2D-774B11EEBFD0}">
      <dgm:prSet/>
      <dgm:spPr/>
      <dgm:t>
        <a:bodyPr/>
        <a:lstStyle/>
        <a:p>
          <a:endParaRPr lang="en-US"/>
        </a:p>
      </dgm:t>
    </dgm:pt>
    <dgm:pt modelId="{C0CA876A-BA5F-492F-9ED6-CA506202B1A5}">
      <dgm:prSet phldrT="[Text]" custT="1"/>
      <dgm:spPr/>
      <dgm:t>
        <a:bodyPr/>
        <a:lstStyle/>
        <a:p>
          <a:r>
            <a:rPr lang="en-US" sz="2000"/>
            <a:t>Govt.</a:t>
          </a:r>
        </a:p>
      </dgm:t>
    </dgm:pt>
    <dgm:pt modelId="{8DC912A2-6AA1-46EE-8AC3-B866A01FB1F9}" type="parTrans" cxnId="{B625ADAF-7402-42CD-9136-2E0060380A37}">
      <dgm:prSet/>
      <dgm:spPr/>
      <dgm:t>
        <a:bodyPr/>
        <a:lstStyle/>
        <a:p>
          <a:endParaRPr lang="en-US"/>
        </a:p>
      </dgm:t>
    </dgm:pt>
    <dgm:pt modelId="{6D4CE906-3F20-47CA-A922-D1ACF3B334BE}" type="sibTrans" cxnId="{B625ADAF-7402-42CD-9136-2E0060380A37}">
      <dgm:prSet/>
      <dgm:spPr/>
      <dgm:t>
        <a:bodyPr/>
        <a:lstStyle/>
        <a:p>
          <a:endParaRPr lang="en-US"/>
        </a:p>
      </dgm:t>
    </dgm:pt>
    <dgm:pt modelId="{4D7E64F2-DDA3-42CA-A5C2-21C226C48053}">
      <dgm:prSet phldrT="[Text]" custT="1"/>
      <dgm:spPr/>
      <dgm:t>
        <a:bodyPr/>
        <a:lstStyle/>
        <a:p>
          <a:r>
            <a:rPr lang="en-US" sz="2000"/>
            <a:t>CSO</a:t>
          </a:r>
        </a:p>
      </dgm:t>
    </dgm:pt>
    <dgm:pt modelId="{A9AA12B7-97C0-4324-A97D-B97B0C7D1D06}" type="parTrans" cxnId="{6C0B073C-7042-4B0A-9E09-0DE60459083A}">
      <dgm:prSet/>
      <dgm:spPr/>
      <dgm:t>
        <a:bodyPr/>
        <a:lstStyle/>
        <a:p>
          <a:endParaRPr lang="en-US"/>
        </a:p>
      </dgm:t>
    </dgm:pt>
    <dgm:pt modelId="{48BD2768-B6CE-4B6C-8A75-E3685B377BD3}" type="sibTrans" cxnId="{6C0B073C-7042-4B0A-9E09-0DE60459083A}">
      <dgm:prSet/>
      <dgm:spPr/>
      <dgm:t>
        <a:bodyPr/>
        <a:lstStyle/>
        <a:p>
          <a:endParaRPr lang="en-US"/>
        </a:p>
      </dgm:t>
    </dgm:pt>
    <dgm:pt modelId="{67A476A0-A01F-4D99-98C0-DA2F9A201D76}">
      <dgm:prSet phldrT="[Text]" custT="1"/>
      <dgm:spPr/>
      <dgm:t>
        <a:bodyPr/>
        <a:lstStyle/>
        <a:p>
          <a:r>
            <a:rPr lang="en-US" sz="1600" dirty="0"/>
            <a:t>Private</a:t>
          </a:r>
        </a:p>
        <a:p>
          <a:r>
            <a:rPr lang="en-US" sz="1600" dirty="0"/>
            <a:t>Org.</a:t>
          </a:r>
        </a:p>
      </dgm:t>
    </dgm:pt>
    <dgm:pt modelId="{141DCAB0-A846-4E06-9BE8-CFCA47525F66}" type="parTrans" cxnId="{3C2FC866-492B-4A86-85BC-CB9CFDE93ED3}">
      <dgm:prSet/>
      <dgm:spPr/>
      <dgm:t>
        <a:bodyPr/>
        <a:lstStyle/>
        <a:p>
          <a:endParaRPr lang="en-US"/>
        </a:p>
      </dgm:t>
    </dgm:pt>
    <dgm:pt modelId="{CE1B5C71-0328-4B4F-98B8-0147936898E3}" type="sibTrans" cxnId="{3C2FC866-492B-4A86-85BC-CB9CFDE93ED3}">
      <dgm:prSet/>
      <dgm:spPr/>
      <dgm:t>
        <a:bodyPr/>
        <a:lstStyle/>
        <a:p>
          <a:endParaRPr lang="en-US"/>
        </a:p>
      </dgm:t>
    </dgm:pt>
    <dgm:pt modelId="{C14B826D-04CB-4F2C-AE80-C5B98836BD55}">
      <dgm:prSet phldrT="[Text]"/>
      <dgm:spPr/>
      <dgm:t>
        <a:bodyPr/>
        <a:lstStyle/>
        <a:p>
          <a:r>
            <a:rPr lang="en-US" dirty="0"/>
            <a:t>Citizens</a:t>
          </a:r>
        </a:p>
      </dgm:t>
    </dgm:pt>
    <dgm:pt modelId="{11146CCF-54BF-458C-8B71-4BC7A90264CB}" type="parTrans" cxnId="{068F4823-927D-46BF-B5A0-21CEC1921A6E}">
      <dgm:prSet/>
      <dgm:spPr/>
      <dgm:t>
        <a:bodyPr/>
        <a:lstStyle/>
        <a:p>
          <a:endParaRPr lang="en-US"/>
        </a:p>
      </dgm:t>
    </dgm:pt>
    <dgm:pt modelId="{0010BA3B-A5A2-409E-B061-643558D0279F}" type="sibTrans" cxnId="{068F4823-927D-46BF-B5A0-21CEC1921A6E}">
      <dgm:prSet/>
      <dgm:spPr/>
      <dgm:t>
        <a:bodyPr/>
        <a:lstStyle/>
        <a:p>
          <a:endParaRPr lang="en-US"/>
        </a:p>
      </dgm:t>
    </dgm:pt>
    <dgm:pt modelId="{2F133EE1-3320-4D70-8300-82CF939BEA82}">
      <dgm:prSet phldrT="[Text]" custT="1"/>
      <dgm:spPr/>
      <dgm:t>
        <a:bodyPr/>
        <a:lstStyle/>
        <a:p>
          <a:r>
            <a:rPr lang="en-US" sz="1400" dirty="0"/>
            <a:t>Int’l Community</a:t>
          </a:r>
        </a:p>
      </dgm:t>
    </dgm:pt>
    <dgm:pt modelId="{9204472A-C6CE-4666-B1B6-B000A5B9BB90}" type="sibTrans" cxnId="{99A27D6A-C2F1-49E0-A57A-CADB08D0119E}">
      <dgm:prSet/>
      <dgm:spPr/>
      <dgm:t>
        <a:bodyPr/>
        <a:lstStyle/>
        <a:p>
          <a:endParaRPr lang="en-US"/>
        </a:p>
      </dgm:t>
    </dgm:pt>
    <dgm:pt modelId="{C7AA83D9-E663-42C6-B07C-78879EC08510}" type="parTrans" cxnId="{99A27D6A-C2F1-49E0-A57A-CADB08D0119E}">
      <dgm:prSet/>
      <dgm:spPr/>
      <dgm:t>
        <a:bodyPr/>
        <a:lstStyle/>
        <a:p>
          <a:endParaRPr lang="en-US"/>
        </a:p>
      </dgm:t>
    </dgm:pt>
    <dgm:pt modelId="{0F6080BA-63D2-4736-A785-F6454D7C8C46}">
      <dgm:prSet phldrT="[Text]" custT="1"/>
      <dgm:spPr/>
      <dgm:t>
        <a:bodyPr/>
        <a:lstStyle/>
        <a:p>
          <a:r>
            <a:rPr lang="en-US" sz="1600" dirty="0"/>
            <a:t>Judiciary</a:t>
          </a:r>
        </a:p>
      </dgm:t>
    </dgm:pt>
    <dgm:pt modelId="{98B9B293-7E3F-4382-91D1-BB196C7CF453}" type="sibTrans" cxnId="{5CD63231-0CF0-4E5E-933C-1803DDF433CA}">
      <dgm:prSet/>
      <dgm:spPr/>
      <dgm:t>
        <a:bodyPr/>
        <a:lstStyle/>
        <a:p>
          <a:endParaRPr lang="en-US"/>
        </a:p>
      </dgm:t>
    </dgm:pt>
    <dgm:pt modelId="{53F41AC8-0C01-4928-BC98-7CD205D42E61}" type="parTrans" cxnId="{5CD63231-0CF0-4E5E-933C-1803DDF433CA}">
      <dgm:prSet/>
      <dgm:spPr/>
      <dgm:t>
        <a:bodyPr/>
        <a:lstStyle/>
        <a:p>
          <a:endParaRPr lang="en-US"/>
        </a:p>
      </dgm:t>
    </dgm:pt>
    <dgm:pt modelId="{AE75579E-E5F1-4CE8-9359-305CEFCB6074}" type="pres">
      <dgm:prSet presAssocID="{B4F9B4A7-5477-49AB-BECF-FE731119AAEB}" presName="Name0" presStyleCnt="0">
        <dgm:presLayoutVars>
          <dgm:chMax val="1"/>
          <dgm:chPref val="1"/>
          <dgm:dir/>
          <dgm:animOne val="branch"/>
          <dgm:animLvl val="lvl"/>
        </dgm:presLayoutVars>
      </dgm:prSet>
      <dgm:spPr/>
    </dgm:pt>
    <dgm:pt modelId="{5EA83FA1-3B59-426E-9F78-6A5FE7769D2C}" type="pres">
      <dgm:prSet presAssocID="{CCB41767-315B-45F0-9456-539D2D35E65D}" presName="Parent" presStyleLbl="node0" presStyleIdx="0" presStyleCnt="1">
        <dgm:presLayoutVars>
          <dgm:chMax val="6"/>
          <dgm:chPref val="6"/>
        </dgm:presLayoutVars>
      </dgm:prSet>
      <dgm:spPr/>
    </dgm:pt>
    <dgm:pt modelId="{94006538-7B92-4E90-96EA-92047BDD11A4}" type="pres">
      <dgm:prSet presAssocID="{C0CA876A-BA5F-492F-9ED6-CA506202B1A5}" presName="Accent1" presStyleCnt="0"/>
      <dgm:spPr/>
    </dgm:pt>
    <dgm:pt modelId="{047E4745-09A8-4061-BED8-D3D54AFDE3B4}" type="pres">
      <dgm:prSet presAssocID="{C0CA876A-BA5F-492F-9ED6-CA506202B1A5}" presName="Accent" presStyleLbl="bgShp" presStyleIdx="0" presStyleCnt="6"/>
      <dgm:spPr/>
    </dgm:pt>
    <dgm:pt modelId="{96D3FB1A-0D50-4860-818C-F971D2EC95BF}" type="pres">
      <dgm:prSet presAssocID="{C0CA876A-BA5F-492F-9ED6-CA506202B1A5}" presName="Child1" presStyleLbl="node1" presStyleIdx="0" presStyleCnt="6">
        <dgm:presLayoutVars>
          <dgm:chMax val="0"/>
          <dgm:chPref val="0"/>
          <dgm:bulletEnabled val="1"/>
        </dgm:presLayoutVars>
      </dgm:prSet>
      <dgm:spPr/>
    </dgm:pt>
    <dgm:pt modelId="{E582938A-9728-4A6E-9696-883F02F11700}" type="pres">
      <dgm:prSet presAssocID="{4D7E64F2-DDA3-42CA-A5C2-21C226C48053}" presName="Accent2" presStyleCnt="0"/>
      <dgm:spPr/>
    </dgm:pt>
    <dgm:pt modelId="{FBC69B4E-A64D-4EA9-9394-831CD715D649}" type="pres">
      <dgm:prSet presAssocID="{4D7E64F2-DDA3-42CA-A5C2-21C226C48053}" presName="Accent" presStyleLbl="bgShp" presStyleIdx="1" presStyleCnt="6"/>
      <dgm:spPr/>
    </dgm:pt>
    <dgm:pt modelId="{F7B4EDEF-CF4B-48CB-B723-44F556313ED9}" type="pres">
      <dgm:prSet presAssocID="{4D7E64F2-DDA3-42CA-A5C2-21C226C48053}" presName="Child2" presStyleLbl="node1" presStyleIdx="1" presStyleCnt="6">
        <dgm:presLayoutVars>
          <dgm:chMax val="0"/>
          <dgm:chPref val="0"/>
          <dgm:bulletEnabled val="1"/>
        </dgm:presLayoutVars>
      </dgm:prSet>
      <dgm:spPr/>
    </dgm:pt>
    <dgm:pt modelId="{468455D6-3B3D-4C37-BC65-A78BEEE90BF9}" type="pres">
      <dgm:prSet presAssocID="{2F133EE1-3320-4D70-8300-82CF939BEA82}" presName="Accent3" presStyleCnt="0"/>
      <dgm:spPr/>
    </dgm:pt>
    <dgm:pt modelId="{9BD2EB6B-C2D5-43B9-8DA3-FE98677BBC69}" type="pres">
      <dgm:prSet presAssocID="{2F133EE1-3320-4D70-8300-82CF939BEA82}" presName="Accent" presStyleLbl="bgShp" presStyleIdx="2" presStyleCnt="6"/>
      <dgm:spPr/>
    </dgm:pt>
    <dgm:pt modelId="{51B12417-493F-49DF-9EF1-26ED35A0206E}" type="pres">
      <dgm:prSet presAssocID="{2F133EE1-3320-4D70-8300-82CF939BEA82}" presName="Child3" presStyleLbl="node1" presStyleIdx="2" presStyleCnt="6">
        <dgm:presLayoutVars>
          <dgm:chMax val="0"/>
          <dgm:chPref val="0"/>
          <dgm:bulletEnabled val="1"/>
        </dgm:presLayoutVars>
      </dgm:prSet>
      <dgm:spPr/>
    </dgm:pt>
    <dgm:pt modelId="{3149EA2B-1879-4202-8C48-7BB3D3135333}" type="pres">
      <dgm:prSet presAssocID="{0F6080BA-63D2-4736-A785-F6454D7C8C46}" presName="Accent4" presStyleCnt="0"/>
      <dgm:spPr/>
    </dgm:pt>
    <dgm:pt modelId="{4B59D40E-78B4-4C60-A162-626F401FA82E}" type="pres">
      <dgm:prSet presAssocID="{0F6080BA-63D2-4736-A785-F6454D7C8C46}" presName="Accent" presStyleLbl="bgShp" presStyleIdx="3" presStyleCnt="6"/>
      <dgm:spPr/>
    </dgm:pt>
    <dgm:pt modelId="{E3D2D44B-3276-42EE-8F9A-B843D23BA397}" type="pres">
      <dgm:prSet presAssocID="{0F6080BA-63D2-4736-A785-F6454D7C8C46}" presName="Child4" presStyleLbl="node1" presStyleIdx="3" presStyleCnt="6">
        <dgm:presLayoutVars>
          <dgm:chMax val="0"/>
          <dgm:chPref val="0"/>
          <dgm:bulletEnabled val="1"/>
        </dgm:presLayoutVars>
      </dgm:prSet>
      <dgm:spPr/>
    </dgm:pt>
    <dgm:pt modelId="{03FD696E-406B-46F3-A83E-47292CD3D265}" type="pres">
      <dgm:prSet presAssocID="{67A476A0-A01F-4D99-98C0-DA2F9A201D76}" presName="Accent5" presStyleCnt="0"/>
      <dgm:spPr/>
    </dgm:pt>
    <dgm:pt modelId="{D8F67C7A-C38A-4E7A-B42D-AE8AA0691F04}" type="pres">
      <dgm:prSet presAssocID="{67A476A0-A01F-4D99-98C0-DA2F9A201D76}" presName="Accent" presStyleLbl="bgShp" presStyleIdx="4" presStyleCnt="6"/>
      <dgm:spPr/>
    </dgm:pt>
    <dgm:pt modelId="{0C59DB39-38DA-4033-A792-272C347DBFA5}" type="pres">
      <dgm:prSet presAssocID="{67A476A0-A01F-4D99-98C0-DA2F9A201D76}" presName="Child5" presStyleLbl="node1" presStyleIdx="4" presStyleCnt="6">
        <dgm:presLayoutVars>
          <dgm:chMax val="0"/>
          <dgm:chPref val="0"/>
          <dgm:bulletEnabled val="1"/>
        </dgm:presLayoutVars>
      </dgm:prSet>
      <dgm:spPr/>
    </dgm:pt>
    <dgm:pt modelId="{41368DDC-54E5-41E6-A9B3-4DB98AA6BEF4}" type="pres">
      <dgm:prSet presAssocID="{C14B826D-04CB-4F2C-AE80-C5B98836BD55}" presName="Accent6" presStyleCnt="0"/>
      <dgm:spPr/>
    </dgm:pt>
    <dgm:pt modelId="{4BF43092-8ACA-4D3A-9BEA-8EFDE4F2736D}" type="pres">
      <dgm:prSet presAssocID="{C14B826D-04CB-4F2C-AE80-C5B98836BD55}" presName="Accent" presStyleLbl="bgShp" presStyleIdx="5" presStyleCnt="6"/>
      <dgm:spPr/>
    </dgm:pt>
    <dgm:pt modelId="{EAC3891A-32D6-4BCE-BF55-EA16D93EBCC3}" type="pres">
      <dgm:prSet presAssocID="{C14B826D-04CB-4F2C-AE80-C5B98836BD55}" presName="Child6" presStyleLbl="node1" presStyleIdx="5" presStyleCnt="6">
        <dgm:presLayoutVars>
          <dgm:chMax val="0"/>
          <dgm:chPref val="0"/>
          <dgm:bulletEnabled val="1"/>
        </dgm:presLayoutVars>
      </dgm:prSet>
      <dgm:spPr/>
    </dgm:pt>
  </dgm:ptLst>
  <dgm:cxnLst>
    <dgm:cxn modelId="{068F4823-927D-46BF-B5A0-21CEC1921A6E}" srcId="{CCB41767-315B-45F0-9456-539D2D35E65D}" destId="{C14B826D-04CB-4F2C-AE80-C5B98836BD55}" srcOrd="5" destOrd="0" parTransId="{11146CCF-54BF-458C-8B71-4BC7A90264CB}" sibTransId="{0010BA3B-A5A2-409E-B061-643558D0279F}"/>
    <dgm:cxn modelId="{A7A6ED29-F238-4CC6-8BDC-EC17F7AA8057}" type="presOf" srcId="{67A476A0-A01F-4D99-98C0-DA2F9A201D76}" destId="{0C59DB39-38DA-4033-A792-272C347DBFA5}" srcOrd="0" destOrd="0" presId="urn:microsoft.com/office/officeart/2011/layout/HexagonRadial"/>
    <dgm:cxn modelId="{5CD63231-0CF0-4E5E-933C-1803DDF433CA}" srcId="{CCB41767-315B-45F0-9456-539D2D35E65D}" destId="{0F6080BA-63D2-4736-A785-F6454D7C8C46}" srcOrd="3" destOrd="0" parTransId="{53F41AC8-0C01-4928-BC98-7CD205D42E61}" sibTransId="{98B9B293-7E3F-4382-91D1-BB196C7CF453}"/>
    <dgm:cxn modelId="{6C0B073C-7042-4B0A-9E09-0DE60459083A}" srcId="{CCB41767-315B-45F0-9456-539D2D35E65D}" destId="{4D7E64F2-DDA3-42CA-A5C2-21C226C48053}" srcOrd="1" destOrd="0" parTransId="{A9AA12B7-97C0-4324-A97D-B97B0C7D1D06}" sibTransId="{48BD2768-B6CE-4B6C-8A75-E3685B377BD3}"/>
    <dgm:cxn modelId="{3C2FC866-492B-4A86-85BC-CB9CFDE93ED3}" srcId="{CCB41767-315B-45F0-9456-539D2D35E65D}" destId="{67A476A0-A01F-4D99-98C0-DA2F9A201D76}" srcOrd="4" destOrd="0" parTransId="{141DCAB0-A846-4E06-9BE8-CFCA47525F66}" sibTransId="{CE1B5C71-0328-4B4F-98B8-0147936898E3}"/>
    <dgm:cxn modelId="{99A27D6A-C2F1-49E0-A57A-CADB08D0119E}" srcId="{CCB41767-315B-45F0-9456-539D2D35E65D}" destId="{2F133EE1-3320-4D70-8300-82CF939BEA82}" srcOrd="2" destOrd="0" parTransId="{C7AA83D9-E663-42C6-B07C-78879EC08510}" sibTransId="{9204472A-C6CE-4666-B1B6-B000A5B9BB90}"/>
    <dgm:cxn modelId="{342FAD7F-BEC7-4F10-BC2D-774B11EEBFD0}" srcId="{B4F9B4A7-5477-49AB-BECF-FE731119AAEB}" destId="{CCB41767-315B-45F0-9456-539D2D35E65D}" srcOrd="0" destOrd="0" parTransId="{8E215761-B98C-4995-B8D7-C8367C9159B2}" sibTransId="{2EF0C990-6811-41C9-84C1-12E5FEAD0D7F}"/>
    <dgm:cxn modelId="{25C9128F-B2FA-4CFA-B692-C79DDFE8AB8E}" type="presOf" srcId="{C0CA876A-BA5F-492F-9ED6-CA506202B1A5}" destId="{96D3FB1A-0D50-4860-818C-F971D2EC95BF}" srcOrd="0" destOrd="0" presId="urn:microsoft.com/office/officeart/2011/layout/HexagonRadial"/>
    <dgm:cxn modelId="{6E7EDD91-6D30-48F8-9EB5-2247AE23ED46}" type="presOf" srcId="{2F133EE1-3320-4D70-8300-82CF939BEA82}" destId="{51B12417-493F-49DF-9EF1-26ED35A0206E}" srcOrd="0" destOrd="0" presId="urn:microsoft.com/office/officeart/2011/layout/HexagonRadial"/>
    <dgm:cxn modelId="{B625ADAF-7402-42CD-9136-2E0060380A37}" srcId="{CCB41767-315B-45F0-9456-539D2D35E65D}" destId="{C0CA876A-BA5F-492F-9ED6-CA506202B1A5}" srcOrd="0" destOrd="0" parTransId="{8DC912A2-6AA1-46EE-8AC3-B866A01FB1F9}" sibTransId="{6D4CE906-3F20-47CA-A922-D1ACF3B334BE}"/>
    <dgm:cxn modelId="{7B59D8B1-1630-427A-9C83-9FBC213F3589}" type="presOf" srcId="{B4F9B4A7-5477-49AB-BECF-FE731119AAEB}" destId="{AE75579E-E5F1-4CE8-9359-305CEFCB6074}" srcOrd="0" destOrd="0" presId="urn:microsoft.com/office/officeart/2011/layout/HexagonRadial"/>
    <dgm:cxn modelId="{5063E4CB-F593-42AE-BFA5-F8D358CA8D28}" type="presOf" srcId="{4D7E64F2-DDA3-42CA-A5C2-21C226C48053}" destId="{F7B4EDEF-CF4B-48CB-B723-44F556313ED9}" srcOrd="0" destOrd="0" presId="urn:microsoft.com/office/officeart/2011/layout/HexagonRadial"/>
    <dgm:cxn modelId="{F7A88BE1-8F09-4993-A993-FFE0F9AEFDDC}" type="presOf" srcId="{CCB41767-315B-45F0-9456-539D2D35E65D}" destId="{5EA83FA1-3B59-426E-9F78-6A5FE7769D2C}" srcOrd="0" destOrd="0" presId="urn:microsoft.com/office/officeart/2011/layout/HexagonRadial"/>
    <dgm:cxn modelId="{4C001FEB-6A26-4FCB-9498-B83DCC390F18}" type="presOf" srcId="{C14B826D-04CB-4F2C-AE80-C5B98836BD55}" destId="{EAC3891A-32D6-4BCE-BF55-EA16D93EBCC3}" srcOrd="0" destOrd="0" presId="urn:microsoft.com/office/officeart/2011/layout/HexagonRadial"/>
    <dgm:cxn modelId="{1B9200FA-3474-4377-9451-27B4E965515E}" type="presOf" srcId="{0F6080BA-63D2-4736-A785-F6454D7C8C46}" destId="{E3D2D44B-3276-42EE-8F9A-B843D23BA397}" srcOrd="0" destOrd="0" presId="urn:microsoft.com/office/officeart/2011/layout/HexagonRadial"/>
    <dgm:cxn modelId="{413005AD-D877-4985-ADB3-DE52684BC883}" type="presParOf" srcId="{AE75579E-E5F1-4CE8-9359-305CEFCB6074}" destId="{5EA83FA1-3B59-426E-9F78-6A5FE7769D2C}" srcOrd="0" destOrd="0" presId="urn:microsoft.com/office/officeart/2011/layout/HexagonRadial"/>
    <dgm:cxn modelId="{C495AA39-D526-4B10-8A01-08580CC93140}" type="presParOf" srcId="{AE75579E-E5F1-4CE8-9359-305CEFCB6074}" destId="{94006538-7B92-4E90-96EA-92047BDD11A4}" srcOrd="1" destOrd="0" presId="urn:microsoft.com/office/officeart/2011/layout/HexagonRadial"/>
    <dgm:cxn modelId="{3F4150CB-3926-49CC-990C-C7DE93144D39}" type="presParOf" srcId="{94006538-7B92-4E90-96EA-92047BDD11A4}" destId="{047E4745-09A8-4061-BED8-D3D54AFDE3B4}" srcOrd="0" destOrd="0" presId="urn:microsoft.com/office/officeart/2011/layout/HexagonRadial"/>
    <dgm:cxn modelId="{3E3F1F0B-B2CC-43FE-8F22-19CA5C7F458C}" type="presParOf" srcId="{AE75579E-E5F1-4CE8-9359-305CEFCB6074}" destId="{96D3FB1A-0D50-4860-818C-F971D2EC95BF}" srcOrd="2" destOrd="0" presId="urn:microsoft.com/office/officeart/2011/layout/HexagonRadial"/>
    <dgm:cxn modelId="{D7C82EB2-D7E0-42E5-B47D-950D51E0DF5F}" type="presParOf" srcId="{AE75579E-E5F1-4CE8-9359-305CEFCB6074}" destId="{E582938A-9728-4A6E-9696-883F02F11700}" srcOrd="3" destOrd="0" presId="urn:microsoft.com/office/officeart/2011/layout/HexagonRadial"/>
    <dgm:cxn modelId="{0F3BD6DE-7194-4D3E-B049-FFD01EFDC4CF}" type="presParOf" srcId="{E582938A-9728-4A6E-9696-883F02F11700}" destId="{FBC69B4E-A64D-4EA9-9394-831CD715D649}" srcOrd="0" destOrd="0" presId="urn:microsoft.com/office/officeart/2011/layout/HexagonRadial"/>
    <dgm:cxn modelId="{ACFA5D89-B68A-499E-9288-FE7162DC999C}" type="presParOf" srcId="{AE75579E-E5F1-4CE8-9359-305CEFCB6074}" destId="{F7B4EDEF-CF4B-48CB-B723-44F556313ED9}" srcOrd="4" destOrd="0" presId="urn:microsoft.com/office/officeart/2011/layout/HexagonRadial"/>
    <dgm:cxn modelId="{180FA30D-FE71-4315-993F-E9755D90C97C}" type="presParOf" srcId="{AE75579E-E5F1-4CE8-9359-305CEFCB6074}" destId="{468455D6-3B3D-4C37-BC65-A78BEEE90BF9}" srcOrd="5" destOrd="0" presId="urn:microsoft.com/office/officeart/2011/layout/HexagonRadial"/>
    <dgm:cxn modelId="{DD78C6E1-4FEF-42A5-A9B0-E739F943B634}" type="presParOf" srcId="{468455D6-3B3D-4C37-BC65-A78BEEE90BF9}" destId="{9BD2EB6B-C2D5-43B9-8DA3-FE98677BBC69}" srcOrd="0" destOrd="0" presId="urn:microsoft.com/office/officeart/2011/layout/HexagonRadial"/>
    <dgm:cxn modelId="{F6AAF83C-3D97-49FF-889A-40AB8C45AC73}" type="presParOf" srcId="{AE75579E-E5F1-4CE8-9359-305CEFCB6074}" destId="{51B12417-493F-49DF-9EF1-26ED35A0206E}" srcOrd="6" destOrd="0" presId="urn:microsoft.com/office/officeart/2011/layout/HexagonRadial"/>
    <dgm:cxn modelId="{489E13F9-ED1A-45E1-A234-860A5055BFCA}" type="presParOf" srcId="{AE75579E-E5F1-4CE8-9359-305CEFCB6074}" destId="{3149EA2B-1879-4202-8C48-7BB3D3135333}" srcOrd="7" destOrd="0" presId="urn:microsoft.com/office/officeart/2011/layout/HexagonRadial"/>
    <dgm:cxn modelId="{37A6C587-AEBA-4F43-A20C-430B9F6ED5B0}" type="presParOf" srcId="{3149EA2B-1879-4202-8C48-7BB3D3135333}" destId="{4B59D40E-78B4-4C60-A162-626F401FA82E}" srcOrd="0" destOrd="0" presId="urn:microsoft.com/office/officeart/2011/layout/HexagonRadial"/>
    <dgm:cxn modelId="{4C76EAEF-DD91-4540-8E39-0C1D8BFFDEF0}" type="presParOf" srcId="{AE75579E-E5F1-4CE8-9359-305CEFCB6074}" destId="{E3D2D44B-3276-42EE-8F9A-B843D23BA397}" srcOrd="8" destOrd="0" presId="urn:microsoft.com/office/officeart/2011/layout/HexagonRadial"/>
    <dgm:cxn modelId="{72200FCE-79DC-402B-922B-EF047499B2D2}" type="presParOf" srcId="{AE75579E-E5F1-4CE8-9359-305CEFCB6074}" destId="{03FD696E-406B-46F3-A83E-47292CD3D265}" srcOrd="9" destOrd="0" presId="urn:microsoft.com/office/officeart/2011/layout/HexagonRadial"/>
    <dgm:cxn modelId="{1C140C77-3CD4-40C8-8EC7-0442D486F08A}" type="presParOf" srcId="{03FD696E-406B-46F3-A83E-47292CD3D265}" destId="{D8F67C7A-C38A-4E7A-B42D-AE8AA0691F04}" srcOrd="0" destOrd="0" presId="urn:microsoft.com/office/officeart/2011/layout/HexagonRadial"/>
    <dgm:cxn modelId="{11A64F84-EC18-4A5B-862D-949DD96485F1}" type="presParOf" srcId="{AE75579E-E5F1-4CE8-9359-305CEFCB6074}" destId="{0C59DB39-38DA-4033-A792-272C347DBFA5}" srcOrd="10" destOrd="0" presId="urn:microsoft.com/office/officeart/2011/layout/HexagonRadial"/>
    <dgm:cxn modelId="{A076699D-5B51-4A28-995E-DCCD0255EA77}" type="presParOf" srcId="{AE75579E-E5F1-4CE8-9359-305CEFCB6074}" destId="{41368DDC-54E5-41E6-A9B3-4DB98AA6BEF4}" srcOrd="11" destOrd="0" presId="urn:microsoft.com/office/officeart/2011/layout/HexagonRadial"/>
    <dgm:cxn modelId="{028E108F-71A5-4657-8E29-52DA4E1CEE3B}" type="presParOf" srcId="{41368DDC-54E5-41E6-A9B3-4DB98AA6BEF4}" destId="{4BF43092-8ACA-4D3A-9BEA-8EFDE4F2736D}" srcOrd="0" destOrd="0" presId="urn:microsoft.com/office/officeart/2011/layout/HexagonRadial"/>
    <dgm:cxn modelId="{31EBCE2E-5C44-43EF-99A5-789B03B56403}" type="presParOf" srcId="{AE75579E-E5F1-4CE8-9359-305CEFCB6074}" destId="{EAC3891A-32D6-4BCE-BF55-EA16D93EBCC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83FA1-3B59-426E-9F78-6A5FE7769D2C}">
      <dsp:nvSpPr>
        <dsp:cNvPr id="0" name=""/>
        <dsp:cNvSpPr/>
      </dsp:nvSpPr>
      <dsp:spPr>
        <a:xfrm>
          <a:off x="4490882" y="1501442"/>
          <a:ext cx="1908398" cy="1650842"/>
        </a:xfrm>
        <a:prstGeom prst="hexagon">
          <a:avLst>
            <a:gd name="adj" fmla="val 28570"/>
            <a:gd name="vf" fmla="val 115470"/>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ICT Professionals</a:t>
          </a:r>
        </a:p>
      </dsp:txBody>
      <dsp:txXfrm>
        <a:off x="4807130" y="1775010"/>
        <a:ext cx="1275902" cy="1103706"/>
      </dsp:txXfrm>
    </dsp:sp>
    <dsp:sp modelId="{FBC69B4E-A64D-4EA9-9394-831CD715D649}">
      <dsp:nvSpPr>
        <dsp:cNvPr id="0" name=""/>
        <dsp:cNvSpPr/>
      </dsp:nvSpPr>
      <dsp:spPr>
        <a:xfrm>
          <a:off x="5685906" y="711626"/>
          <a:ext cx="720033" cy="620403"/>
        </a:xfrm>
        <a:prstGeom prst="hexagon">
          <a:avLst>
            <a:gd name="adj" fmla="val 28900"/>
            <a:gd name="vf" fmla="val 115470"/>
          </a:avLst>
        </a:prstGeom>
        <a:gradFill rotWithShape="0">
          <a:gsLst>
            <a:gs pos="0">
              <a:schemeClr val="accent2">
                <a:tint val="40000"/>
                <a:hueOff val="0"/>
                <a:satOff val="0"/>
                <a:lumOff val="0"/>
                <a:alphaOff val="0"/>
                <a:tint val="94000"/>
                <a:satMod val="100000"/>
                <a:lumMod val="104000"/>
              </a:schemeClr>
            </a:gs>
            <a:gs pos="69000">
              <a:schemeClr val="accent2">
                <a:tint val="40000"/>
                <a:hueOff val="0"/>
                <a:satOff val="0"/>
                <a:lumOff val="0"/>
                <a:alphaOff val="0"/>
                <a:shade val="86000"/>
                <a:satMod val="130000"/>
                <a:lumMod val="102000"/>
              </a:schemeClr>
            </a:gs>
            <a:gs pos="100000">
              <a:schemeClr val="accent2">
                <a:tint val="40000"/>
                <a:hueOff val="0"/>
                <a:satOff val="0"/>
                <a:lumOff val="0"/>
                <a:alphaOff val="0"/>
                <a:shade val="72000"/>
                <a:satMod val="130000"/>
                <a:lumMod val="100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96D3FB1A-0D50-4860-818C-F971D2EC95BF}">
      <dsp:nvSpPr>
        <dsp:cNvPr id="0" name=""/>
        <dsp:cNvSpPr/>
      </dsp:nvSpPr>
      <dsp:spPr>
        <a:xfrm>
          <a:off x="4666673" y="0"/>
          <a:ext cx="1563919" cy="1352973"/>
        </a:xfrm>
        <a:prstGeom prst="hexagon">
          <a:avLst>
            <a:gd name="adj" fmla="val 28570"/>
            <a:gd name="vf" fmla="val 115470"/>
          </a:avLst>
        </a:prstGeom>
        <a:gradFill rotWithShape="0">
          <a:gsLst>
            <a:gs pos="0">
              <a:schemeClr val="accent2">
                <a:hueOff val="0"/>
                <a:satOff val="0"/>
                <a:lumOff val="0"/>
                <a:alphaOff val="0"/>
                <a:tint val="94000"/>
                <a:satMod val="100000"/>
                <a:lumMod val="104000"/>
              </a:schemeClr>
            </a:gs>
            <a:gs pos="69000">
              <a:schemeClr val="accent2">
                <a:hueOff val="0"/>
                <a:satOff val="0"/>
                <a:lumOff val="0"/>
                <a:alphaOff val="0"/>
                <a:shade val="86000"/>
                <a:satMod val="130000"/>
                <a:lumMod val="102000"/>
              </a:schemeClr>
            </a:gs>
            <a:gs pos="100000">
              <a:schemeClr val="accent2">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Govt.</a:t>
          </a:r>
        </a:p>
      </dsp:txBody>
      <dsp:txXfrm>
        <a:off x="4925848" y="224216"/>
        <a:ext cx="1045569" cy="904541"/>
      </dsp:txXfrm>
    </dsp:sp>
    <dsp:sp modelId="{9BD2EB6B-C2D5-43B9-8DA3-FE98677BBC69}">
      <dsp:nvSpPr>
        <dsp:cNvPr id="0" name=""/>
        <dsp:cNvSpPr/>
      </dsp:nvSpPr>
      <dsp:spPr>
        <a:xfrm>
          <a:off x="6526241" y="1871451"/>
          <a:ext cx="720033" cy="620403"/>
        </a:xfrm>
        <a:prstGeom prst="hexagon">
          <a:avLst>
            <a:gd name="adj" fmla="val 28900"/>
            <a:gd name="vf" fmla="val 115470"/>
          </a:avLst>
        </a:prstGeom>
        <a:gradFill rotWithShape="0">
          <a:gsLst>
            <a:gs pos="0">
              <a:schemeClr val="accent2">
                <a:tint val="40000"/>
                <a:hueOff val="0"/>
                <a:satOff val="0"/>
                <a:lumOff val="0"/>
                <a:alphaOff val="0"/>
                <a:tint val="94000"/>
                <a:satMod val="100000"/>
                <a:lumMod val="104000"/>
              </a:schemeClr>
            </a:gs>
            <a:gs pos="69000">
              <a:schemeClr val="accent2">
                <a:tint val="40000"/>
                <a:hueOff val="0"/>
                <a:satOff val="0"/>
                <a:lumOff val="0"/>
                <a:alphaOff val="0"/>
                <a:shade val="86000"/>
                <a:satMod val="130000"/>
                <a:lumMod val="102000"/>
              </a:schemeClr>
            </a:gs>
            <a:gs pos="100000">
              <a:schemeClr val="accent2">
                <a:tint val="40000"/>
                <a:hueOff val="0"/>
                <a:satOff val="0"/>
                <a:lumOff val="0"/>
                <a:alphaOff val="0"/>
                <a:shade val="72000"/>
                <a:satMod val="130000"/>
                <a:lumMod val="100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F7B4EDEF-CF4B-48CB-B723-44F556313ED9}">
      <dsp:nvSpPr>
        <dsp:cNvPr id="0" name=""/>
        <dsp:cNvSpPr/>
      </dsp:nvSpPr>
      <dsp:spPr>
        <a:xfrm>
          <a:off x="6100968" y="832169"/>
          <a:ext cx="1563919" cy="1352973"/>
        </a:xfrm>
        <a:prstGeom prst="hexagon">
          <a:avLst>
            <a:gd name="adj" fmla="val 28570"/>
            <a:gd name="vf" fmla="val 115470"/>
          </a:avLst>
        </a:prstGeom>
        <a:gradFill rotWithShape="0">
          <a:gsLst>
            <a:gs pos="0">
              <a:schemeClr val="accent3">
                <a:hueOff val="0"/>
                <a:satOff val="0"/>
                <a:lumOff val="0"/>
                <a:alphaOff val="0"/>
                <a:tint val="94000"/>
                <a:satMod val="100000"/>
                <a:lumMod val="104000"/>
              </a:schemeClr>
            </a:gs>
            <a:gs pos="69000">
              <a:schemeClr val="accent3">
                <a:hueOff val="0"/>
                <a:satOff val="0"/>
                <a:lumOff val="0"/>
                <a:alphaOff val="0"/>
                <a:shade val="86000"/>
                <a:satMod val="130000"/>
                <a:lumMod val="102000"/>
              </a:schemeClr>
            </a:gs>
            <a:gs pos="100000">
              <a:schemeClr val="accent3">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CSO</a:t>
          </a:r>
        </a:p>
      </dsp:txBody>
      <dsp:txXfrm>
        <a:off x="6360143" y="1056385"/>
        <a:ext cx="1045569" cy="904541"/>
      </dsp:txXfrm>
    </dsp:sp>
    <dsp:sp modelId="{4B59D40E-78B4-4C60-A162-626F401FA82E}">
      <dsp:nvSpPr>
        <dsp:cNvPr id="0" name=""/>
        <dsp:cNvSpPr/>
      </dsp:nvSpPr>
      <dsp:spPr>
        <a:xfrm>
          <a:off x="5942490" y="3180675"/>
          <a:ext cx="720033" cy="620403"/>
        </a:xfrm>
        <a:prstGeom prst="hexagon">
          <a:avLst>
            <a:gd name="adj" fmla="val 28900"/>
            <a:gd name="vf" fmla="val 115470"/>
          </a:avLst>
        </a:prstGeom>
        <a:gradFill rotWithShape="0">
          <a:gsLst>
            <a:gs pos="0">
              <a:schemeClr val="accent2">
                <a:tint val="40000"/>
                <a:hueOff val="0"/>
                <a:satOff val="0"/>
                <a:lumOff val="0"/>
                <a:alphaOff val="0"/>
                <a:tint val="94000"/>
                <a:satMod val="100000"/>
                <a:lumMod val="104000"/>
              </a:schemeClr>
            </a:gs>
            <a:gs pos="69000">
              <a:schemeClr val="accent2">
                <a:tint val="40000"/>
                <a:hueOff val="0"/>
                <a:satOff val="0"/>
                <a:lumOff val="0"/>
                <a:alphaOff val="0"/>
                <a:shade val="86000"/>
                <a:satMod val="130000"/>
                <a:lumMod val="102000"/>
              </a:schemeClr>
            </a:gs>
            <a:gs pos="100000">
              <a:schemeClr val="accent2">
                <a:tint val="40000"/>
                <a:hueOff val="0"/>
                <a:satOff val="0"/>
                <a:lumOff val="0"/>
                <a:alphaOff val="0"/>
                <a:shade val="72000"/>
                <a:satMod val="130000"/>
                <a:lumMod val="100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1B12417-493F-49DF-9EF1-26ED35A0206E}">
      <dsp:nvSpPr>
        <dsp:cNvPr id="0" name=""/>
        <dsp:cNvSpPr/>
      </dsp:nvSpPr>
      <dsp:spPr>
        <a:xfrm>
          <a:off x="6100968" y="2468118"/>
          <a:ext cx="1563919" cy="1352973"/>
        </a:xfrm>
        <a:prstGeom prst="hexagon">
          <a:avLst>
            <a:gd name="adj" fmla="val 28570"/>
            <a:gd name="vf" fmla="val 115470"/>
          </a:avLst>
        </a:prstGeom>
        <a:gradFill rotWithShape="0">
          <a:gsLst>
            <a:gs pos="0">
              <a:schemeClr val="accent4">
                <a:hueOff val="0"/>
                <a:satOff val="0"/>
                <a:lumOff val="0"/>
                <a:alphaOff val="0"/>
                <a:tint val="94000"/>
                <a:satMod val="100000"/>
                <a:lumMod val="104000"/>
              </a:schemeClr>
            </a:gs>
            <a:gs pos="69000">
              <a:schemeClr val="accent4">
                <a:hueOff val="0"/>
                <a:satOff val="0"/>
                <a:lumOff val="0"/>
                <a:alphaOff val="0"/>
                <a:shade val="86000"/>
                <a:satMod val="130000"/>
                <a:lumMod val="102000"/>
              </a:schemeClr>
            </a:gs>
            <a:gs pos="100000">
              <a:schemeClr val="accent4">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Int’l Community</a:t>
          </a:r>
        </a:p>
      </dsp:txBody>
      <dsp:txXfrm>
        <a:off x="6360143" y="2692334"/>
        <a:ext cx="1045569" cy="904541"/>
      </dsp:txXfrm>
    </dsp:sp>
    <dsp:sp modelId="{D8F67C7A-C38A-4E7A-B42D-AE8AA0691F04}">
      <dsp:nvSpPr>
        <dsp:cNvPr id="0" name=""/>
        <dsp:cNvSpPr/>
      </dsp:nvSpPr>
      <dsp:spPr>
        <a:xfrm>
          <a:off x="4494433" y="3316577"/>
          <a:ext cx="720033" cy="620403"/>
        </a:xfrm>
        <a:prstGeom prst="hexagon">
          <a:avLst>
            <a:gd name="adj" fmla="val 28900"/>
            <a:gd name="vf" fmla="val 115470"/>
          </a:avLst>
        </a:prstGeom>
        <a:gradFill rotWithShape="0">
          <a:gsLst>
            <a:gs pos="0">
              <a:schemeClr val="accent2">
                <a:tint val="40000"/>
                <a:hueOff val="0"/>
                <a:satOff val="0"/>
                <a:lumOff val="0"/>
                <a:alphaOff val="0"/>
                <a:tint val="94000"/>
                <a:satMod val="100000"/>
                <a:lumMod val="104000"/>
              </a:schemeClr>
            </a:gs>
            <a:gs pos="69000">
              <a:schemeClr val="accent2">
                <a:tint val="40000"/>
                <a:hueOff val="0"/>
                <a:satOff val="0"/>
                <a:lumOff val="0"/>
                <a:alphaOff val="0"/>
                <a:shade val="86000"/>
                <a:satMod val="130000"/>
                <a:lumMod val="102000"/>
              </a:schemeClr>
            </a:gs>
            <a:gs pos="100000">
              <a:schemeClr val="accent2">
                <a:tint val="40000"/>
                <a:hueOff val="0"/>
                <a:satOff val="0"/>
                <a:lumOff val="0"/>
                <a:alphaOff val="0"/>
                <a:shade val="72000"/>
                <a:satMod val="130000"/>
                <a:lumMod val="100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E3D2D44B-3276-42EE-8F9A-B843D23BA397}">
      <dsp:nvSpPr>
        <dsp:cNvPr id="0" name=""/>
        <dsp:cNvSpPr/>
      </dsp:nvSpPr>
      <dsp:spPr>
        <a:xfrm>
          <a:off x="4666673" y="3301219"/>
          <a:ext cx="1563919" cy="1352973"/>
        </a:xfrm>
        <a:prstGeom prst="hexagon">
          <a:avLst>
            <a:gd name="adj" fmla="val 28570"/>
            <a:gd name="vf" fmla="val 115470"/>
          </a:avLst>
        </a:prstGeom>
        <a:gradFill rotWithShape="0">
          <a:gsLst>
            <a:gs pos="0">
              <a:schemeClr val="accent5">
                <a:hueOff val="0"/>
                <a:satOff val="0"/>
                <a:lumOff val="0"/>
                <a:alphaOff val="0"/>
                <a:tint val="94000"/>
                <a:satMod val="100000"/>
                <a:lumMod val="104000"/>
              </a:schemeClr>
            </a:gs>
            <a:gs pos="69000">
              <a:schemeClr val="accent5">
                <a:hueOff val="0"/>
                <a:satOff val="0"/>
                <a:lumOff val="0"/>
                <a:alphaOff val="0"/>
                <a:shade val="86000"/>
                <a:satMod val="130000"/>
                <a:lumMod val="102000"/>
              </a:schemeClr>
            </a:gs>
            <a:gs pos="100000">
              <a:schemeClr val="accent5">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Judiciary</a:t>
          </a:r>
        </a:p>
      </dsp:txBody>
      <dsp:txXfrm>
        <a:off x="4925848" y="3525435"/>
        <a:ext cx="1045569" cy="904541"/>
      </dsp:txXfrm>
    </dsp:sp>
    <dsp:sp modelId="{4BF43092-8ACA-4D3A-9BEA-8EFDE4F2736D}">
      <dsp:nvSpPr>
        <dsp:cNvPr id="0" name=""/>
        <dsp:cNvSpPr/>
      </dsp:nvSpPr>
      <dsp:spPr>
        <a:xfrm>
          <a:off x="3640337" y="2157218"/>
          <a:ext cx="720033" cy="620403"/>
        </a:xfrm>
        <a:prstGeom prst="hexagon">
          <a:avLst>
            <a:gd name="adj" fmla="val 28900"/>
            <a:gd name="vf" fmla="val 115470"/>
          </a:avLst>
        </a:prstGeom>
        <a:gradFill rotWithShape="0">
          <a:gsLst>
            <a:gs pos="0">
              <a:schemeClr val="accent2">
                <a:tint val="40000"/>
                <a:hueOff val="0"/>
                <a:satOff val="0"/>
                <a:lumOff val="0"/>
                <a:alphaOff val="0"/>
                <a:tint val="94000"/>
                <a:satMod val="100000"/>
                <a:lumMod val="104000"/>
              </a:schemeClr>
            </a:gs>
            <a:gs pos="69000">
              <a:schemeClr val="accent2">
                <a:tint val="40000"/>
                <a:hueOff val="0"/>
                <a:satOff val="0"/>
                <a:lumOff val="0"/>
                <a:alphaOff val="0"/>
                <a:shade val="86000"/>
                <a:satMod val="130000"/>
                <a:lumMod val="102000"/>
              </a:schemeClr>
            </a:gs>
            <a:gs pos="100000">
              <a:schemeClr val="accent2">
                <a:tint val="40000"/>
                <a:hueOff val="0"/>
                <a:satOff val="0"/>
                <a:lumOff val="0"/>
                <a:alphaOff val="0"/>
                <a:shade val="72000"/>
                <a:satMod val="130000"/>
                <a:lumMod val="100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C59DB39-38DA-4033-A792-272C347DBFA5}">
      <dsp:nvSpPr>
        <dsp:cNvPr id="0" name=""/>
        <dsp:cNvSpPr/>
      </dsp:nvSpPr>
      <dsp:spPr>
        <a:xfrm>
          <a:off x="3225718" y="2469049"/>
          <a:ext cx="1563919" cy="1352973"/>
        </a:xfrm>
        <a:prstGeom prst="hexagon">
          <a:avLst>
            <a:gd name="adj" fmla="val 28570"/>
            <a:gd name="vf" fmla="val 115470"/>
          </a:avLst>
        </a:prstGeom>
        <a:gradFill rotWithShape="0">
          <a:gsLst>
            <a:gs pos="0">
              <a:schemeClr val="accent6">
                <a:hueOff val="0"/>
                <a:satOff val="0"/>
                <a:lumOff val="0"/>
                <a:alphaOff val="0"/>
                <a:tint val="94000"/>
                <a:satMod val="100000"/>
                <a:lumMod val="104000"/>
              </a:schemeClr>
            </a:gs>
            <a:gs pos="69000">
              <a:schemeClr val="accent6">
                <a:hueOff val="0"/>
                <a:satOff val="0"/>
                <a:lumOff val="0"/>
                <a:alphaOff val="0"/>
                <a:shade val="86000"/>
                <a:satMod val="130000"/>
                <a:lumMod val="102000"/>
              </a:schemeClr>
            </a:gs>
            <a:gs pos="100000">
              <a:schemeClr val="accent6">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Private</a:t>
          </a:r>
        </a:p>
        <a:p>
          <a:pPr marL="0" lvl="0" indent="0" algn="ctr" defTabSz="711200">
            <a:lnSpc>
              <a:spcPct val="90000"/>
            </a:lnSpc>
            <a:spcBef>
              <a:spcPct val="0"/>
            </a:spcBef>
            <a:spcAft>
              <a:spcPct val="35000"/>
            </a:spcAft>
            <a:buNone/>
          </a:pPr>
          <a:r>
            <a:rPr lang="en-US" sz="1600" kern="1200" dirty="0"/>
            <a:t>Org.</a:t>
          </a:r>
        </a:p>
      </dsp:txBody>
      <dsp:txXfrm>
        <a:off x="3484893" y="2693265"/>
        <a:ext cx="1045569" cy="904541"/>
      </dsp:txXfrm>
    </dsp:sp>
    <dsp:sp modelId="{EAC3891A-32D6-4BCE-BF55-EA16D93EBCC3}">
      <dsp:nvSpPr>
        <dsp:cNvPr id="0" name=""/>
        <dsp:cNvSpPr/>
      </dsp:nvSpPr>
      <dsp:spPr>
        <a:xfrm>
          <a:off x="3225718" y="830308"/>
          <a:ext cx="1563919" cy="1352973"/>
        </a:xfrm>
        <a:prstGeom prst="hexagon">
          <a:avLst>
            <a:gd name="adj" fmla="val 28570"/>
            <a:gd name="vf" fmla="val 115470"/>
          </a:avLst>
        </a:prstGeom>
        <a:gradFill rotWithShape="0">
          <a:gsLst>
            <a:gs pos="0">
              <a:schemeClr val="accent2">
                <a:hueOff val="0"/>
                <a:satOff val="0"/>
                <a:lumOff val="0"/>
                <a:alphaOff val="0"/>
                <a:tint val="94000"/>
                <a:satMod val="100000"/>
                <a:lumMod val="104000"/>
              </a:schemeClr>
            </a:gs>
            <a:gs pos="69000">
              <a:schemeClr val="accent2">
                <a:hueOff val="0"/>
                <a:satOff val="0"/>
                <a:lumOff val="0"/>
                <a:alphaOff val="0"/>
                <a:shade val="86000"/>
                <a:satMod val="130000"/>
                <a:lumMod val="102000"/>
              </a:schemeClr>
            </a:gs>
            <a:gs pos="100000">
              <a:schemeClr val="accent2">
                <a:hueOff val="0"/>
                <a:satOff val="0"/>
                <a:lumOff val="0"/>
                <a:alphaOff val="0"/>
                <a:shade val="72000"/>
                <a:satMod val="130000"/>
                <a:lumMod val="100000"/>
              </a:schemeClr>
            </a:gs>
          </a:gsLst>
          <a:lin ang="5400000" scaled="0"/>
        </a:gradFill>
        <a:ln>
          <a:noFill/>
        </a:ln>
        <a:effectLst>
          <a:outerShdw blurRad="50800" dist="38100" dir="5400000" sy="96000" rotWithShape="0">
            <a:srgbClr val="000000">
              <a:alpha val="54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Citizens</a:t>
          </a:r>
        </a:p>
      </dsp:txBody>
      <dsp:txXfrm>
        <a:off x="3484893" y="1054524"/>
        <a:ext cx="1045569" cy="904541"/>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7" name="Picture 6" descr="A drawing of a cartoon character&#10;&#10;Description generated with high confidence">
            <a:extLst>
              <a:ext uri="{FF2B5EF4-FFF2-40B4-BE49-F238E27FC236}">
                <a16:creationId xmlns:a16="http://schemas.microsoft.com/office/drawing/2014/main" id="{ED111EDD-473E-4BD4-BECE-E68B4DEE6575}"/>
              </a:ext>
            </a:extLst>
          </p:cNvPr>
          <p:cNvPicPr>
            <a:picLocks noChangeAspect="1"/>
          </p:cNvPicPr>
          <p:nvPr userDrawn="1"/>
        </p:nvPicPr>
        <p:blipFill>
          <a:blip r:embed="rId2"/>
          <a:stretch>
            <a:fillRect/>
          </a:stretch>
        </p:blipFill>
        <p:spPr>
          <a:xfrm>
            <a:off x="213359" y="5759760"/>
            <a:ext cx="458700" cy="601655"/>
          </a:xfrm>
          <a:prstGeom prst="rect">
            <a:avLst/>
          </a:prstGeom>
        </p:spPr>
      </p:pic>
      <p:pic>
        <p:nvPicPr>
          <p:cNvPr id="8" name="Picture 7">
            <a:extLst>
              <a:ext uri="{FF2B5EF4-FFF2-40B4-BE49-F238E27FC236}">
                <a16:creationId xmlns:a16="http://schemas.microsoft.com/office/drawing/2014/main" id="{57D4C4DC-0ECD-419C-9CB9-F162865268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2776" y="5883275"/>
            <a:ext cx="609871" cy="5380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7" name="Picture 6" descr="A drawing of a cartoon character&#10;&#10;Description generated with high confidence">
            <a:extLst>
              <a:ext uri="{FF2B5EF4-FFF2-40B4-BE49-F238E27FC236}">
                <a16:creationId xmlns:a16="http://schemas.microsoft.com/office/drawing/2014/main" id="{0BD17358-1EC1-4850-9ADA-F98EBAC69D63}"/>
              </a:ext>
            </a:extLst>
          </p:cNvPr>
          <p:cNvPicPr>
            <a:picLocks noChangeAspect="1"/>
          </p:cNvPicPr>
          <p:nvPr userDrawn="1"/>
        </p:nvPicPr>
        <p:blipFill>
          <a:blip r:embed="rId2"/>
          <a:stretch>
            <a:fillRect/>
          </a:stretch>
        </p:blipFill>
        <p:spPr>
          <a:xfrm>
            <a:off x="213359" y="5759760"/>
            <a:ext cx="458700" cy="601655"/>
          </a:xfrm>
          <a:prstGeom prst="rect">
            <a:avLst/>
          </a:prstGeom>
        </p:spPr>
      </p:pic>
      <p:pic>
        <p:nvPicPr>
          <p:cNvPr id="8" name="Picture 7">
            <a:extLst>
              <a:ext uri="{FF2B5EF4-FFF2-40B4-BE49-F238E27FC236}">
                <a16:creationId xmlns:a16="http://schemas.microsoft.com/office/drawing/2014/main" id="{6144A9A8-2C9B-4BD5-80BA-4ED4C089370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2776" y="5883275"/>
            <a:ext cx="609871" cy="53807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7" name="Picture 6" descr="A drawing of a cartoon character&#10;&#10;Description generated with high confidence">
            <a:extLst>
              <a:ext uri="{FF2B5EF4-FFF2-40B4-BE49-F238E27FC236}">
                <a16:creationId xmlns:a16="http://schemas.microsoft.com/office/drawing/2014/main" id="{8C98C801-8F27-478E-A023-849593B0457B}"/>
              </a:ext>
            </a:extLst>
          </p:cNvPr>
          <p:cNvPicPr>
            <a:picLocks noChangeAspect="1"/>
          </p:cNvPicPr>
          <p:nvPr userDrawn="1"/>
        </p:nvPicPr>
        <p:blipFill>
          <a:blip r:embed="rId2"/>
          <a:stretch>
            <a:fillRect/>
          </a:stretch>
        </p:blipFill>
        <p:spPr>
          <a:xfrm>
            <a:off x="213359" y="5759760"/>
            <a:ext cx="458700" cy="601655"/>
          </a:xfrm>
          <a:prstGeom prst="rect">
            <a:avLst/>
          </a:prstGeom>
        </p:spPr>
      </p:pic>
      <p:pic>
        <p:nvPicPr>
          <p:cNvPr id="8" name="Picture 7">
            <a:extLst>
              <a:ext uri="{FF2B5EF4-FFF2-40B4-BE49-F238E27FC236}">
                <a16:creationId xmlns:a16="http://schemas.microsoft.com/office/drawing/2014/main" id="{43FAC754-4503-4988-A628-EDBDD1BBA4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2776" y="5883275"/>
            <a:ext cx="609871" cy="538073"/>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pic>
        <p:nvPicPr>
          <p:cNvPr id="8" name="Picture 7" descr="A drawing of a cartoon character&#10;&#10;Description generated with high confidence">
            <a:extLst>
              <a:ext uri="{FF2B5EF4-FFF2-40B4-BE49-F238E27FC236}">
                <a16:creationId xmlns:a16="http://schemas.microsoft.com/office/drawing/2014/main" id="{0898D894-8E5A-4B0B-82AA-E9342AA71311}"/>
              </a:ext>
            </a:extLst>
          </p:cNvPr>
          <p:cNvPicPr>
            <a:picLocks noChangeAspect="1"/>
          </p:cNvPicPr>
          <p:nvPr userDrawn="1"/>
        </p:nvPicPr>
        <p:blipFill>
          <a:blip r:embed="rId2"/>
          <a:stretch>
            <a:fillRect/>
          </a:stretch>
        </p:blipFill>
        <p:spPr>
          <a:xfrm>
            <a:off x="213359" y="5759760"/>
            <a:ext cx="458700" cy="601655"/>
          </a:xfrm>
          <a:prstGeom prst="rect">
            <a:avLst/>
          </a:prstGeom>
        </p:spPr>
      </p:pic>
      <p:pic>
        <p:nvPicPr>
          <p:cNvPr id="9" name="Picture 8">
            <a:extLst>
              <a:ext uri="{FF2B5EF4-FFF2-40B4-BE49-F238E27FC236}">
                <a16:creationId xmlns:a16="http://schemas.microsoft.com/office/drawing/2014/main" id="{16940CD3-2588-49DD-B511-FF0BE7F571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2776" y="5883275"/>
            <a:ext cx="609871" cy="538073"/>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6/21/2017</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rex@managementedgeltd.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yourbudgit.com/" TargetMode="External"/><Relationship Id="rId7" Type="http://schemas.openxmlformats.org/officeDocument/2006/relationships/hyperlink" Target="http://www.makingallvoicescount.org/" TargetMode="Externa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www.un.org/democracyfund/" TargetMode="External"/><Relationship Id="rId5" Type="http://schemas.openxmlformats.org/officeDocument/2006/relationships/hyperlink" Target="http://www.omidyar.com/" TargetMode="External"/><Relationship Id="rId4" Type="http://schemas.openxmlformats.org/officeDocument/2006/relationships/hyperlink" Target="http://www.osiwa.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4389F-4F46-4085-8AEA-7B5ECDDADBA1}"/>
              </a:ext>
            </a:extLst>
          </p:cNvPr>
          <p:cNvSpPr>
            <a:spLocks noGrp="1"/>
          </p:cNvSpPr>
          <p:nvPr>
            <p:ph type="ctrTitle"/>
          </p:nvPr>
        </p:nvSpPr>
        <p:spPr>
          <a:xfrm>
            <a:off x="1687736" y="1635679"/>
            <a:ext cx="9001462" cy="2387600"/>
          </a:xfrm>
        </p:spPr>
        <p:txBody>
          <a:bodyPr>
            <a:normAutofit fontScale="90000"/>
          </a:bodyPr>
          <a:lstStyle/>
          <a:p>
            <a:r>
              <a:rPr lang="en-US" dirty="0"/>
              <a:t>Fighting corruption with Emerging Technologies</a:t>
            </a:r>
            <a:br>
              <a:rPr lang="en-US" dirty="0"/>
            </a:br>
            <a:endParaRPr lang="en-US" dirty="0"/>
          </a:p>
        </p:txBody>
      </p:sp>
      <p:sp>
        <p:nvSpPr>
          <p:cNvPr id="3" name="Subtitle 2">
            <a:extLst>
              <a:ext uri="{FF2B5EF4-FFF2-40B4-BE49-F238E27FC236}">
                <a16:creationId xmlns:a16="http://schemas.microsoft.com/office/drawing/2014/main" id="{6BCC026D-BDA2-49F1-9EFA-8BF7FDDFE83A}"/>
              </a:ext>
            </a:extLst>
          </p:cNvPr>
          <p:cNvSpPr>
            <a:spLocks noGrp="1"/>
          </p:cNvSpPr>
          <p:nvPr>
            <p:ph type="subTitle" idx="1"/>
          </p:nvPr>
        </p:nvSpPr>
        <p:spPr>
          <a:xfrm>
            <a:off x="1595269" y="4023279"/>
            <a:ext cx="9001462" cy="1655762"/>
          </a:xfrm>
        </p:spPr>
        <p:txBody>
          <a:bodyPr>
            <a:normAutofit lnSpcReduction="10000"/>
          </a:bodyPr>
          <a:lstStyle/>
          <a:p>
            <a:r>
              <a:rPr lang="en-US" dirty="0"/>
              <a:t> Ayodeji Rex Abitogun </a:t>
            </a:r>
            <a:r>
              <a:rPr lang="en-US" dirty="0" err="1"/>
              <a:t>mncs</a:t>
            </a:r>
            <a:r>
              <a:rPr lang="en-US" dirty="0"/>
              <a:t>, </a:t>
            </a:r>
            <a:r>
              <a:rPr lang="en-US" dirty="0" err="1"/>
              <a:t>mcpn</a:t>
            </a:r>
            <a:endParaRPr lang="en-US" dirty="0"/>
          </a:p>
          <a:p>
            <a:r>
              <a:rPr lang="en-US" dirty="0"/>
              <a:t>Lead Consultant/CEO, Management Edge Limited</a:t>
            </a:r>
          </a:p>
          <a:p>
            <a:r>
              <a:rPr lang="en-US" dirty="0">
                <a:hlinkClick r:id="rId2"/>
              </a:rPr>
              <a:t>rex@managementedgeltd.com</a:t>
            </a:r>
            <a:r>
              <a:rPr lang="en-US" dirty="0"/>
              <a:t> </a:t>
            </a:r>
          </a:p>
        </p:txBody>
      </p:sp>
    </p:spTree>
    <p:extLst>
      <p:ext uri="{BB962C8B-B14F-4D97-AF65-F5344CB8AC3E}">
        <p14:creationId xmlns:p14="http://schemas.microsoft.com/office/powerpoint/2010/main" val="1258604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88477-FA4F-494F-B7F5-DE5480BE6860}"/>
              </a:ext>
            </a:extLst>
          </p:cNvPr>
          <p:cNvSpPr>
            <a:spLocks noGrp="1"/>
          </p:cNvSpPr>
          <p:nvPr>
            <p:ph type="title"/>
          </p:nvPr>
        </p:nvSpPr>
        <p:spPr/>
        <p:txBody>
          <a:bodyPr/>
          <a:lstStyle/>
          <a:p>
            <a:r>
              <a:rPr lang="en-US" dirty="0"/>
              <a:t>Presentation Outline</a:t>
            </a:r>
          </a:p>
        </p:txBody>
      </p:sp>
      <p:sp>
        <p:nvSpPr>
          <p:cNvPr id="3" name="Content Placeholder 2">
            <a:extLst>
              <a:ext uri="{FF2B5EF4-FFF2-40B4-BE49-F238E27FC236}">
                <a16:creationId xmlns:a16="http://schemas.microsoft.com/office/drawing/2014/main" id="{75B69285-5BEB-4962-92E9-9305D166C683}"/>
              </a:ext>
            </a:extLst>
          </p:cNvPr>
          <p:cNvSpPr>
            <a:spLocks noGrp="1"/>
          </p:cNvSpPr>
          <p:nvPr>
            <p:ph idx="1"/>
          </p:nvPr>
        </p:nvSpPr>
        <p:spPr/>
        <p:txBody>
          <a:bodyPr>
            <a:normAutofit fontScale="77500" lnSpcReduction="20000"/>
          </a:bodyPr>
          <a:lstStyle/>
          <a:p>
            <a:r>
              <a:rPr lang="en-US" dirty="0"/>
              <a:t>Background</a:t>
            </a:r>
          </a:p>
          <a:p>
            <a:r>
              <a:rPr lang="en-US" dirty="0"/>
              <a:t>Understanding Corruption</a:t>
            </a:r>
          </a:p>
          <a:p>
            <a:r>
              <a:rPr lang="en-US" dirty="0"/>
              <a:t>FACTS- Nigeria Corruption Index</a:t>
            </a:r>
          </a:p>
          <a:p>
            <a:r>
              <a:rPr lang="en-US" dirty="0"/>
              <a:t>Categories of Corruption</a:t>
            </a:r>
          </a:p>
          <a:p>
            <a:r>
              <a:rPr lang="en-US" dirty="0"/>
              <a:t>Cost  and Consequences Of Corruption</a:t>
            </a:r>
          </a:p>
          <a:p>
            <a:r>
              <a:rPr lang="en-US" dirty="0"/>
              <a:t>Tackling Corruption with Technologies</a:t>
            </a:r>
          </a:p>
          <a:p>
            <a:r>
              <a:rPr lang="en-US" dirty="0"/>
              <a:t>Key Stakeholders</a:t>
            </a:r>
          </a:p>
          <a:p>
            <a:r>
              <a:rPr lang="en-US" dirty="0"/>
              <a:t>Application Areas for IT Professionals</a:t>
            </a:r>
          </a:p>
          <a:p>
            <a:r>
              <a:rPr lang="en-US" dirty="0"/>
              <a:t>Key Considerations</a:t>
            </a:r>
          </a:p>
          <a:p>
            <a:r>
              <a:rPr lang="en-US"/>
              <a:t>Limitations</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652759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6405E-7E61-4FB9-A36A-C025AF55BFA8}"/>
              </a:ext>
            </a:extLst>
          </p:cNvPr>
          <p:cNvSpPr>
            <a:spLocks noGrp="1"/>
          </p:cNvSpPr>
          <p:nvPr>
            <p:ph type="title"/>
          </p:nvPr>
        </p:nvSpPr>
        <p:spPr>
          <a:xfrm>
            <a:off x="769956" y="496584"/>
            <a:ext cx="10353761" cy="1326321"/>
          </a:xfrm>
        </p:spPr>
        <p:txBody>
          <a:bodyPr/>
          <a:lstStyle/>
          <a:p>
            <a:r>
              <a:rPr lang="en-US" dirty="0"/>
              <a:t>Background</a:t>
            </a:r>
          </a:p>
        </p:txBody>
      </p:sp>
      <p:sp>
        <p:nvSpPr>
          <p:cNvPr id="3" name="Content Placeholder 2">
            <a:extLst>
              <a:ext uri="{FF2B5EF4-FFF2-40B4-BE49-F238E27FC236}">
                <a16:creationId xmlns:a16="http://schemas.microsoft.com/office/drawing/2014/main" id="{E15D94EC-95D2-44ED-983D-7096D6271A98}"/>
              </a:ext>
            </a:extLst>
          </p:cNvPr>
          <p:cNvSpPr>
            <a:spLocks noGrp="1"/>
          </p:cNvSpPr>
          <p:nvPr>
            <p:ph idx="1"/>
          </p:nvPr>
        </p:nvSpPr>
        <p:spPr/>
        <p:txBody>
          <a:bodyPr>
            <a:normAutofit fontScale="92500" lnSpcReduction="10000"/>
          </a:bodyPr>
          <a:lstStyle/>
          <a:p>
            <a:r>
              <a:rPr lang="en-GB" sz="2800" dirty="0">
                <a:effectLst/>
              </a:rPr>
              <a:t>It is evident in Nigeria today that the costs of corruption for economic, political and social development is becoming increasingly high. Many of the most convincing arguments in support of the fight against corruption are little known to the public and remain unused in political debates. This presentation provides evidence that reveals the true cost of corruption and explains why governments and businesses must prioritise the use of Information Technology (IT) tools in fighting corruption. </a:t>
            </a:r>
            <a:endParaRPr lang="en-US" sz="2800" dirty="0">
              <a:effectLst/>
            </a:endParaRPr>
          </a:p>
        </p:txBody>
      </p:sp>
      <p:pic>
        <p:nvPicPr>
          <p:cNvPr id="5" name="Graphic 4" descr="Coins">
            <a:extLst>
              <a:ext uri="{FF2B5EF4-FFF2-40B4-BE49-F238E27FC236}">
                <a16:creationId xmlns:a16="http://schemas.microsoft.com/office/drawing/2014/main" id="{47C10149-A095-49BE-A8C9-AABB5FC9F4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38189" y="1181664"/>
            <a:ext cx="914400" cy="914400"/>
          </a:xfrm>
          <a:prstGeom prst="rect">
            <a:avLst/>
          </a:prstGeom>
        </p:spPr>
      </p:pic>
    </p:spTree>
    <p:extLst>
      <p:ext uri="{BB962C8B-B14F-4D97-AF65-F5344CB8AC3E}">
        <p14:creationId xmlns:p14="http://schemas.microsoft.com/office/powerpoint/2010/main" val="1774595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078FE-5D56-4577-A69F-2AFD36F33B0D}"/>
              </a:ext>
            </a:extLst>
          </p:cNvPr>
          <p:cNvSpPr>
            <a:spLocks noGrp="1"/>
          </p:cNvSpPr>
          <p:nvPr>
            <p:ph type="title"/>
          </p:nvPr>
        </p:nvSpPr>
        <p:spPr/>
        <p:txBody>
          <a:bodyPr/>
          <a:lstStyle/>
          <a:p>
            <a:r>
              <a:rPr lang="en-US" dirty="0"/>
              <a:t>Corruption defined</a:t>
            </a:r>
          </a:p>
        </p:txBody>
      </p:sp>
      <p:sp>
        <p:nvSpPr>
          <p:cNvPr id="3" name="Content Placeholder 2">
            <a:extLst>
              <a:ext uri="{FF2B5EF4-FFF2-40B4-BE49-F238E27FC236}">
                <a16:creationId xmlns:a16="http://schemas.microsoft.com/office/drawing/2014/main" id="{3055B52F-C35C-4CC8-918C-F30C15988609}"/>
              </a:ext>
            </a:extLst>
          </p:cNvPr>
          <p:cNvSpPr>
            <a:spLocks noGrp="1"/>
          </p:cNvSpPr>
          <p:nvPr>
            <p:ph idx="1"/>
          </p:nvPr>
        </p:nvSpPr>
        <p:spPr>
          <a:xfrm>
            <a:off x="913795" y="2096064"/>
            <a:ext cx="10353762" cy="2126615"/>
          </a:xfrm>
        </p:spPr>
        <p:txBody>
          <a:bodyPr>
            <a:normAutofit/>
          </a:bodyPr>
          <a:lstStyle/>
          <a:p>
            <a:r>
              <a:rPr lang="en-GB" sz="2400" i="1" dirty="0">
                <a:effectLst/>
              </a:rPr>
              <a:t>…….dishonest or illegal behaviour, especially of people in authority.</a:t>
            </a:r>
          </a:p>
          <a:p>
            <a:pPr marL="3657600" lvl="8" indent="0">
              <a:buNone/>
            </a:pPr>
            <a:r>
              <a:rPr lang="en-GB" sz="1400" dirty="0">
                <a:effectLst/>
              </a:rPr>
              <a:t>			---- Advance Learners Dictionary</a:t>
            </a:r>
          </a:p>
          <a:p>
            <a:r>
              <a:rPr lang="en-GB" sz="2400" i="1" dirty="0">
                <a:effectLst/>
              </a:rPr>
              <a:t>…….the abuse of public or private office for personal gain.</a:t>
            </a:r>
          </a:p>
          <a:p>
            <a:pPr marL="3657600" lvl="8" indent="0">
              <a:buNone/>
            </a:pPr>
            <a:r>
              <a:rPr lang="en-GB" sz="1400" dirty="0">
                <a:effectLst/>
              </a:rPr>
              <a:t>			---- </a:t>
            </a:r>
            <a:r>
              <a:rPr lang="en-GB" sz="1400" dirty="0" err="1">
                <a:effectLst/>
              </a:rPr>
              <a:t>CleanGovBiz</a:t>
            </a:r>
            <a:endParaRPr lang="en-US" sz="1400" dirty="0"/>
          </a:p>
          <a:p>
            <a:pPr marL="3657600" lvl="8" indent="0">
              <a:buNone/>
            </a:pPr>
            <a:endParaRPr lang="en-US" sz="1400" dirty="0"/>
          </a:p>
        </p:txBody>
      </p:sp>
      <p:pic>
        <p:nvPicPr>
          <p:cNvPr id="5" name="Graphic 4" descr="Robber">
            <a:extLst>
              <a:ext uri="{FF2B5EF4-FFF2-40B4-BE49-F238E27FC236}">
                <a16:creationId xmlns:a16="http://schemas.microsoft.com/office/drawing/2014/main" id="{82CCEC49-7A2B-4865-82EC-E0FC4C7249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14180" y="2980362"/>
            <a:ext cx="3279169" cy="3279169"/>
          </a:xfrm>
          <a:prstGeom prst="rect">
            <a:avLst/>
          </a:prstGeom>
        </p:spPr>
      </p:pic>
    </p:spTree>
    <p:extLst>
      <p:ext uri="{BB962C8B-B14F-4D97-AF65-F5344CB8AC3E}">
        <p14:creationId xmlns:p14="http://schemas.microsoft.com/office/powerpoint/2010/main" val="3896543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3C705-C17F-46FA-AB95-13BC1A43BA75}"/>
              </a:ext>
            </a:extLst>
          </p:cNvPr>
          <p:cNvSpPr>
            <a:spLocks noGrp="1"/>
          </p:cNvSpPr>
          <p:nvPr>
            <p:ph type="title"/>
          </p:nvPr>
        </p:nvSpPr>
        <p:spPr>
          <a:xfrm>
            <a:off x="656942" y="443159"/>
            <a:ext cx="10353761" cy="1326321"/>
          </a:xfrm>
        </p:spPr>
        <p:txBody>
          <a:bodyPr/>
          <a:lstStyle/>
          <a:p>
            <a:r>
              <a:rPr lang="en-US" dirty="0"/>
              <a:t>FACTS- Nigeria Corruption INDEX</a:t>
            </a:r>
          </a:p>
        </p:txBody>
      </p:sp>
      <p:sp>
        <p:nvSpPr>
          <p:cNvPr id="3" name="Content Placeholder 2">
            <a:extLst>
              <a:ext uri="{FF2B5EF4-FFF2-40B4-BE49-F238E27FC236}">
                <a16:creationId xmlns:a16="http://schemas.microsoft.com/office/drawing/2014/main" id="{9DA53071-53A2-4C93-9372-094028458B22}"/>
              </a:ext>
            </a:extLst>
          </p:cNvPr>
          <p:cNvSpPr>
            <a:spLocks noGrp="1"/>
          </p:cNvSpPr>
          <p:nvPr>
            <p:ph idx="1"/>
          </p:nvPr>
        </p:nvSpPr>
        <p:spPr>
          <a:xfrm>
            <a:off x="903521" y="1461255"/>
            <a:ext cx="10353762" cy="1713459"/>
          </a:xfrm>
        </p:spPr>
        <p:txBody>
          <a:bodyPr>
            <a:normAutofit/>
          </a:bodyPr>
          <a:lstStyle/>
          <a:p>
            <a:r>
              <a:rPr lang="en-GB" dirty="0">
                <a:effectLst/>
              </a:rPr>
              <a:t>The 2016 Corruption Perceptions Index reported by Transparency International ranked Nigeria 136 out of 175 least corrupt countries in the world.</a:t>
            </a:r>
          </a:p>
          <a:p>
            <a:r>
              <a:rPr lang="en-GB" dirty="0">
                <a:effectLst/>
              </a:rPr>
              <a:t>Corruption Rank in Nigeria averaged 119.14 from 1996 until 2016, reaching an all-time high of 152 in 2005 and a record low of 52 in 1997. </a:t>
            </a:r>
          </a:p>
          <a:p>
            <a:endParaRPr lang="en-US" dirty="0"/>
          </a:p>
        </p:txBody>
      </p:sp>
      <p:pic>
        <p:nvPicPr>
          <p:cNvPr id="4" name="Content Placeholder 3">
            <a:extLst>
              <a:ext uri="{FF2B5EF4-FFF2-40B4-BE49-F238E27FC236}">
                <a16:creationId xmlns:a16="http://schemas.microsoft.com/office/drawing/2014/main" id="{2A869127-357F-487C-ABC7-1AC879BDFB6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2496619" y="3349374"/>
            <a:ext cx="7880279" cy="3143893"/>
          </a:xfrm>
          <a:prstGeom prst="rect">
            <a:avLst/>
          </a:prstGeom>
        </p:spPr>
      </p:pic>
    </p:spTree>
    <p:extLst>
      <p:ext uri="{BB962C8B-B14F-4D97-AF65-F5344CB8AC3E}">
        <p14:creationId xmlns:p14="http://schemas.microsoft.com/office/powerpoint/2010/main" val="2257546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49AFA-546F-4933-9F6C-2D0DDECAF525}"/>
              </a:ext>
            </a:extLst>
          </p:cNvPr>
          <p:cNvSpPr>
            <a:spLocks noGrp="1"/>
          </p:cNvSpPr>
          <p:nvPr>
            <p:ph type="title"/>
          </p:nvPr>
        </p:nvSpPr>
        <p:spPr>
          <a:xfrm>
            <a:off x="913795" y="369051"/>
            <a:ext cx="10353761" cy="1326321"/>
          </a:xfrm>
        </p:spPr>
        <p:txBody>
          <a:bodyPr/>
          <a:lstStyle/>
          <a:p>
            <a:r>
              <a:rPr lang="en-US" dirty="0"/>
              <a:t>Facts (</a:t>
            </a:r>
            <a:r>
              <a:rPr lang="en-US" dirty="0" err="1"/>
              <a:t>Contd</a:t>
            </a:r>
            <a:r>
              <a:rPr lang="en-US" dirty="0"/>
              <a:t>’.)</a:t>
            </a:r>
          </a:p>
        </p:txBody>
      </p:sp>
      <p:sp>
        <p:nvSpPr>
          <p:cNvPr id="3" name="Content Placeholder 2">
            <a:extLst>
              <a:ext uri="{FF2B5EF4-FFF2-40B4-BE49-F238E27FC236}">
                <a16:creationId xmlns:a16="http://schemas.microsoft.com/office/drawing/2014/main" id="{E14A7EAF-8279-4834-AC3F-158E1746982D}"/>
              </a:ext>
            </a:extLst>
          </p:cNvPr>
          <p:cNvSpPr>
            <a:spLocks noGrp="1"/>
          </p:cNvSpPr>
          <p:nvPr>
            <p:ph idx="1"/>
          </p:nvPr>
        </p:nvSpPr>
        <p:spPr>
          <a:xfrm>
            <a:off x="913795" y="1500163"/>
            <a:ext cx="10353762" cy="1253311"/>
          </a:xfrm>
        </p:spPr>
        <p:txBody>
          <a:bodyPr>
            <a:normAutofit fontScale="92500"/>
          </a:bodyPr>
          <a:lstStyle/>
          <a:p>
            <a:r>
              <a:rPr lang="en-GB" dirty="0">
                <a:effectLst/>
              </a:rPr>
              <a:t>In terms of Score, Nigeria scored 28 points out of 100 on the 2016 Corruption Perceptions Index. Corruption Index in Nigeria averaged 20.17 Points from 1996 until 2016, reaching an all-time high of 28 Points in 2016 and a record low of 6.90 Points in 1996.</a:t>
            </a:r>
            <a:endParaRPr lang="en-US" dirty="0">
              <a:effectLst/>
            </a:endParaRPr>
          </a:p>
          <a:p>
            <a:endParaRPr lang="en-US" dirty="0"/>
          </a:p>
        </p:txBody>
      </p:sp>
      <p:pic>
        <p:nvPicPr>
          <p:cNvPr id="4" name="Picture 3">
            <a:extLst>
              <a:ext uri="{FF2B5EF4-FFF2-40B4-BE49-F238E27FC236}">
                <a16:creationId xmlns:a16="http://schemas.microsoft.com/office/drawing/2014/main" id="{E8A551D5-38F0-4F04-8CE1-58B87BA90596}"/>
              </a:ext>
            </a:extLst>
          </p:cNvPr>
          <p:cNvPicPr/>
          <p:nvPr/>
        </p:nvPicPr>
        <p:blipFill>
          <a:blip r:embed="rId2">
            <a:extLst>
              <a:ext uri="{28A0092B-C50C-407E-A947-70E740481C1C}">
                <a14:useLocalDpi xmlns:a14="http://schemas.microsoft.com/office/drawing/2010/main" val="0"/>
              </a:ext>
            </a:extLst>
          </a:blip>
          <a:stretch>
            <a:fillRect/>
          </a:stretch>
        </p:blipFill>
        <p:spPr>
          <a:xfrm>
            <a:off x="2749265" y="2753474"/>
            <a:ext cx="7617360" cy="3893905"/>
          </a:xfrm>
          <a:prstGeom prst="rect">
            <a:avLst/>
          </a:prstGeom>
        </p:spPr>
      </p:pic>
    </p:spTree>
    <p:extLst>
      <p:ext uri="{BB962C8B-B14F-4D97-AF65-F5344CB8AC3E}">
        <p14:creationId xmlns:p14="http://schemas.microsoft.com/office/powerpoint/2010/main" val="1170104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EAD76-2C4F-49CF-9E2C-C9336AEDA95E}"/>
              </a:ext>
            </a:extLst>
          </p:cNvPr>
          <p:cNvSpPr>
            <a:spLocks noGrp="1"/>
          </p:cNvSpPr>
          <p:nvPr>
            <p:ph type="title"/>
          </p:nvPr>
        </p:nvSpPr>
        <p:spPr/>
        <p:txBody>
          <a:bodyPr/>
          <a:lstStyle/>
          <a:p>
            <a:r>
              <a:rPr lang="en-US" dirty="0"/>
              <a:t>Categories of Corruption</a:t>
            </a:r>
          </a:p>
        </p:txBody>
      </p:sp>
      <p:sp>
        <p:nvSpPr>
          <p:cNvPr id="3" name="Content Placeholder 2">
            <a:extLst>
              <a:ext uri="{FF2B5EF4-FFF2-40B4-BE49-F238E27FC236}">
                <a16:creationId xmlns:a16="http://schemas.microsoft.com/office/drawing/2014/main" id="{1A3B63A5-8758-4167-8D2C-6A5F7C436CF4}"/>
              </a:ext>
            </a:extLst>
          </p:cNvPr>
          <p:cNvSpPr>
            <a:spLocks noGrp="1"/>
          </p:cNvSpPr>
          <p:nvPr>
            <p:ph idx="1"/>
          </p:nvPr>
        </p:nvSpPr>
        <p:spPr/>
        <p:txBody>
          <a:bodyPr/>
          <a:lstStyle/>
          <a:p>
            <a:r>
              <a:rPr lang="en-GB" b="1" dirty="0">
                <a:effectLst/>
              </a:rPr>
              <a:t>Grand Corruption</a:t>
            </a:r>
            <a:endParaRPr lang="en-US" dirty="0">
              <a:effectLst/>
            </a:endParaRPr>
          </a:p>
          <a:p>
            <a:r>
              <a:rPr lang="en-GB" b="1" dirty="0">
                <a:effectLst/>
              </a:rPr>
              <a:t>Petty Corruption</a:t>
            </a:r>
          </a:p>
          <a:p>
            <a:r>
              <a:rPr lang="en-GB" b="1" dirty="0">
                <a:effectLst/>
              </a:rPr>
              <a:t>Political Corruption</a:t>
            </a:r>
            <a:endParaRPr lang="en-US" dirty="0"/>
          </a:p>
        </p:txBody>
      </p:sp>
    </p:spTree>
    <p:extLst>
      <p:ext uri="{BB962C8B-B14F-4D97-AF65-F5344CB8AC3E}">
        <p14:creationId xmlns:p14="http://schemas.microsoft.com/office/powerpoint/2010/main" val="1309810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062B6-DF1C-4FC8-B0D7-B683090863A0}"/>
              </a:ext>
            </a:extLst>
          </p:cNvPr>
          <p:cNvSpPr>
            <a:spLocks noGrp="1"/>
          </p:cNvSpPr>
          <p:nvPr>
            <p:ph type="title"/>
          </p:nvPr>
        </p:nvSpPr>
        <p:spPr/>
        <p:txBody>
          <a:bodyPr/>
          <a:lstStyle/>
          <a:p>
            <a:r>
              <a:rPr lang="en-GB" dirty="0">
                <a:effectLst/>
              </a:rPr>
              <a:t>Cost of CORRUPTION</a:t>
            </a:r>
            <a:endParaRPr lang="en-US" dirty="0"/>
          </a:p>
        </p:txBody>
      </p:sp>
      <p:sp>
        <p:nvSpPr>
          <p:cNvPr id="3" name="Content Placeholder 2">
            <a:extLst>
              <a:ext uri="{FF2B5EF4-FFF2-40B4-BE49-F238E27FC236}">
                <a16:creationId xmlns:a16="http://schemas.microsoft.com/office/drawing/2014/main" id="{BB862A28-5EE7-47DA-A871-8591BC065FD0}"/>
              </a:ext>
            </a:extLst>
          </p:cNvPr>
          <p:cNvSpPr>
            <a:spLocks noGrp="1"/>
          </p:cNvSpPr>
          <p:nvPr>
            <p:ph idx="1"/>
          </p:nvPr>
        </p:nvSpPr>
        <p:spPr>
          <a:xfrm>
            <a:off x="1396679" y="2363056"/>
            <a:ext cx="10353762" cy="3082112"/>
          </a:xfrm>
        </p:spPr>
        <p:txBody>
          <a:bodyPr>
            <a:normAutofit/>
          </a:bodyPr>
          <a:lstStyle/>
          <a:p>
            <a:r>
              <a:rPr lang="en-US" sz="2800" b="1" dirty="0"/>
              <a:t>Political Cost</a:t>
            </a:r>
            <a:endParaRPr lang="en-US" sz="2800" dirty="0"/>
          </a:p>
          <a:p>
            <a:r>
              <a:rPr lang="en-US" sz="2800" b="1" dirty="0"/>
              <a:t>Economic Cost</a:t>
            </a:r>
          </a:p>
          <a:p>
            <a:r>
              <a:rPr lang="en-US" sz="2800" b="1" dirty="0"/>
              <a:t>Social Cost</a:t>
            </a:r>
          </a:p>
          <a:p>
            <a:r>
              <a:rPr lang="en-US" sz="2800" b="1" dirty="0"/>
              <a:t>Environmental Cost</a:t>
            </a:r>
          </a:p>
          <a:p>
            <a:endParaRPr lang="en-US" sz="1800" dirty="0"/>
          </a:p>
          <a:p>
            <a:endParaRPr lang="en-US" sz="1800" dirty="0"/>
          </a:p>
        </p:txBody>
      </p:sp>
      <p:pic>
        <p:nvPicPr>
          <p:cNvPr id="4" name="Picture 3" descr="A close up of a calculator&#10;&#10;Description generated with very high confidence">
            <a:extLst>
              <a:ext uri="{FF2B5EF4-FFF2-40B4-BE49-F238E27FC236}">
                <a16:creationId xmlns:a16="http://schemas.microsoft.com/office/drawing/2014/main" id="{4F2E1FAC-2988-49D5-B6FE-EFA5924A73BB}"/>
              </a:ext>
            </a:extLst>
          </p:cNvPr>
          <p:cNvPicPr>
            <a:picLocks noChangeAspect="1"/>
          </p:cNvPicPr>
          <p:nvPr/>
        </p:nvPicPr>
        <p:blipFill>
          <a:blip r:embed="rId2"/>
          <a:stretch>
            <a:fillRect/>
          </a:stretch>
        </p:blipFill>
        <p:spPr>
          <a:xfrm>
            <a:off x="6090675" y="2363056"/>
            <a:ext cx="5434636" cy="3616504"/>
          </a:xfrm>
          <a:prstGeom prst="rect">
            <a:avLst/>
          </a:prstGeom>
          <a:effectLst>
            <a:outerShdw blurRad="50800" dist="50800" dir="5400000" algn="ctr" rotWithShape="0">
              <a:srgbClr val="000000">
                <a:alpha val="41000"/>
              </a:srgbClr>
            </a:outerShdw>
          </a:effectLst>
        </p:spPr>
      </p:pic>
    </p:spTree>
    <p:extLst>
      <p:ext uri="{BB962C8B-B14F-4D97-AF65-F5344CB8AC3E}">
        <p14:creationId xmlns:p14="http://schemas.microsoft.com/office/powerpoint/2010/main" val="1634271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4049DA-E432-4692-8AD2-42697D4AE764}"/>
              </a:ext>
            </a:extLst>
          </p:cNvPr>
          <p:cNvPicPr>
            <a:picLocks noChangeAspect="1"/>
          </p:cNvPicPr>
          <p:nvPr/>
        </p:nvPicPr>
        <p:blipFill>
          <a:blip r:embed="rId2"/>
          <a:stretch>
            <a:fillRect/>
          </a:stretch>
        </p:blipFill>
        <p:spPr>
          <a:xfrm>
            <a:off x="7850853" y="2210935"/>
            <a:ext cx="3167544"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
        <p:nvSpPr>
          <p:cNvPr id="2" name="Title 1">
            <a:extLst>
              <a:ext uri="{FF2B5EF4-FFF2-40B4-BE49-F238E27FC236}">
                <a16:creationId xmlns:a16="http://schemas.microsoft.com/office/drawing/2014/main" id="{E215BFA9-3DC0-4171-842C-D0D800443603}"/>
              </a:ext>
            </a:extLst>
          </p:cNvPr>
          <p:cNvSpPr>
            <a:spLocks noGrp="1"/>
          </p:cNvSpPr>
          <p:nvPr>
            <p:ph type="title"/>
          </p:nvPr>
        </p:nvSpPr>
        <p:spPr>
          <a:xfrm>
            <a:off x="913795" y="609600"/>
            <a:ext cx="10353761" cy="1326321"/>
          </a:xfrm>
        </p:spPr>
        <p:txBody>
          <a:bodyPr>
            <a:normAutofit/>
          </a:bodyPr>
          <a:lstStyle/>
          <a:p>
            <a:r>
              <a:rPr lang="en-US" dirty="0"/>
              <a:t>Consequences OF Corruption</a:t>
            </a:r>
          </a:p>
        </p:txBody>
      </p:sp>
      <p:sp>
        <p:nvSpPr>
          <p:cNvPr id="3" name="Content Placeholder 2">
            <a:extLst>
              <a:ext uri="{FF2B5EF4-FFF2-40B4-BE49-F238E27FC236}">
                <a16:creationId xmlns:a16="http://schemas.microsoft.com/office/drawing/2014/main" id="{C6BF0602-85BE-4C7A-842A-6E1045610CE2}"/>
              </a:ext>
            </a:extLst>
          </p:cNvPr>
          <p:cNvSpPr>
            <a:spLocks noGrp="1"/>
          </p:cNvSpPr>
          <p:nvPr>
            <p:ph idx="1"/>
          </p:nvPr>
        </p:nvSpPr>
        <p:spPr>
          <a:xfrm>
            <a:off x="913795" y="2096064"/>
            <a:ext cx="6352824" cy="3695136"/>
          </a:xfrm>
        </p:spPr>
        <p:txBody>
          <a:bodyPr>
            <a:normAutofit/>
          </a:bodyPr>
          <a:lstStyle/>
          <a:p>
            <a:r>
              <a:rPr lang="en-US" dirty="0">
                <a:effectLst/>
              </a:rPr>
              <a:t>Reputational Damage</a:t>
            </a:r>
          </a:p>
          <a:p>
            <a:r>
              <a:rPr lang="en-US" dirty="0"/>
              <a:t>It increases  transaction  costs  and  uncertainty.</a:t>
            </a:r>
          </a:p>
          <a:p>
            <a:r>
              <a:rPr lang="en-US" dirty="0"/>
              <a:t>It inhibits the efficient allocation of resources </a:t>
            </a:r>
          </a:p>
          <a:p>
            <a:r>
              <a:rPr lang="en-US" dirty="0"/>
              <a:t>It weakens entrepreneurship -- kills innovation</a:t>
            </a:r>
          </a:p>
          <a:p>
            <a:r>
              <a:rPr lang="en-GB" dirty="0"/>
              <a:t>It excludes poor people from public services and perpetuates poverty</a:t>
            </a:r>
          </a:p>
          <a:p>
            <a:r>
              <a:rPr lang="en-GB" dirty="0"/>
              <a:t>It corrodes public trust, undermines the rule of law and ultimately delegitimises the state</a:t>
            </a:r>
            <a:endParaRPr lang="en-US" dirty="0"/>
          </a:p>
          <a:p>
            <a:endParaRPr lang="en-US" dirty="0"/>
          </a:p>
        </p:txBody>
      </p:sp>
    </p:spTree>
    <p:extLst>
      <p:ext uri="{BB962C8B-B14F-4D97-AF65-F5344CB8AC3E}">
        <p14:creationId xmlns:p14="http://schemas.microsoft.com/office/powerpoint/2010/main" val="300619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03B5-5A47-4BB6-BA2E-3B2820B47318}"/>
              </a:ext>
            </a:extLst>
          </p:cNvPr>
          <p:cNvSpPr>
            <a:spLocks noGrp="1"/>
          </p:cNvSpPr>
          <p:nvPr>
            <p:ph type="title"/>
          </p:nvPr>
        </p:nvSpPr>
        <p:spPr/>
        <p:txBody>
          <a:bodyPr/>
          <a:lstStyle/>
          <a:p>
            <a:r>
              <a:rPr lang="en-US" dirty="0"/>
              <a:t>Tackling Corruption WITH TECHNOLOGY</a:t>
            </a:r>
          </a:p>
        </p:txBody>
      </p:sp>
      <p:sp>
        <p:nvSpPr>
          <p:cNvPr id="3" name="Content Placeholder 2">
            <a:extLst>
              <a:ext uri="{FF2B5EF4-FFF2-40B4-BE49-F238E27FC236}">
                <a16:creationId xmlns:a16="http://schemas.microsoft.com/office/drawing/2014/main" id="{BEBC00E6-124E-4E1D-8A3C-B967B8F3F9BF}"/>
              </a:ext>
            </a:extLst>
          </p:cNvPr>
          <p:cNvSpPr>
            <a:spLocks noGrp="1"/>
          </p:cNvSpPr>
          <p:nvPr>
            <p:ph idx="1"/>
          </p:nvPr>
        </p:nvSpPr>
        <p:spPr/>
        <p:txBody>
          <a:bodyPr/>
          <a:lstStyle/>
          <a:p>
            <a:r>
              <a:rPr lang="en-US" dirty="0"/>
              <a:t>Technology today provides a more cost effective ways to report corruption as well as facilitate the lodging of complaints by key stakeholders through websites, hotlines or phone applications  and present it in a more meaningful form to citizens</a:t>
            </a:r>
          </a:p>
          <a:p>
            <a:r>
              <a:rPr lang="en-US" dirty="0"/>
              <a:t>Ever than before, the Social media is helping citizens to report corruption in real-time and anonymously. Through crowdsourcing and mobile technology applications, stakeholders can now compile evidence, store, track and take action.</a:t>
            </a:r>
          </a:p>
          <a:p>
            <a:endParaRPr lang="en-US" dirty="0"/>
          </a:p>
        </p:txBody>
      </p:sp>
      <p:pic>
        <p:nvPicPr>
          <p:cNvPr id="5" name="Graphic 4" descr="Computer">
            <a:extLst>
              <a:ext uri="{FF2B5EF4-FFF2-40B4-BE49-F238E27FC236}">
                <a16:creationId xmlns:a16="http://schemas.microsoft.com/office/drawing/2014/main" id="{7C322D50-F346-4AF9-BB3A-2EDD0E534E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72514" y="4792153"/>
            <a:ext cx="1227647" cy="1227647"/>
          </a:xfrm>
          <a:prstGeom prst="rect">
            <a:avLst/>
          </a:prstGeom>
        </p:spPr>
      </p:pic>
      <p:pic>
        <p:nvPicPr>
          <p:cNvPr id="7" name="Graphic 6" descr="Puzzle">
            <a:extLst>
              <a:ext uri="{FF2B5EF4-FFF2-40B4-BE49-F238E27FC236}">
                <a16:creationId xmlns:a16="http://schemas.microsoft.com/office/drawing/2014/main" id="{3E54B32A-C4F8-496C-B895-3CDD71193E6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5191873" y="5173894"/>
            <a:ext cx="914400" cy="914400"/>
          </a:xfrm>
          <a:prstGeom prst="rect">
            <a:avLst/>
          </a:prstGeom>
        </p:spPr>
      </p:pic>
      <p:pic>
        <p:nvPicPr>
          <p:cNvPr id="8" name="Graphic 7" descr="Puzzle">
            <a:extLst>
              <a:ext uri="{FF2B5EF4-FFF2-40B4-BE49-F238E27FC236}">
                <a16:creationId xmlns:a16="http://schemas.microsoft.com/office/drawing/2014/main" id="{84856808-1FE6-4783-9BF8-F6B5A349A3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92681" y="4819434"/>
            <a:ext cx="914400" cy="914400"/>
          </a:xfrm>
          <a:prstGeom prst="rect">
            <a:avLst/>
          </a:prstGeom>
        </p:spPr>
      </p:pic>
    </p:spTree>
    <p:extLst>
      <p:ext uri="{BB962C8B-B14F-4D97-AF65-F5344CB8AC3E}">
        <p14:creationId xmlns:p14="http://schemas.microsoft.com/office/powerpoint/2010/main" val="2302057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95500"/>
            <a:ext cx="12192000" cy="4762500"/>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21D5CD-DC0E-4572-B747-24F736FD6AD1}"/>
              </a:ext>
            </a:extLst>
          </p:cNvPr>
          <p:cNvSpPr>
            <a:spLocks noGrp="1"/>
          </p:cNvSpPr>
          <p:nvPr>
            <p:ph type="title"/>
          </p:nvPr>
        </p:nvSpPr>
        <p:spPr>
          <a:xfrm>
            <a:off x="913795" y="609600"/>
            <a:ext cx="10353761" cy="1326321"/>
          </a:xfrm>
        </p:spPr>
        <p:txBody>
          <a:bodyPr>
            <a:normAutofit/>
          </a:bodyPr>
          <a:lstStyle/>
          <a:p>
            <a:r>
              <a:rPr lang="en-US" dirty="0"/>
              <a:t>Stakeholders involve in Fighting Corruption</a:t>
            </a:r>
          </a:p>
        </p:txBody>
      </p:sp>
      <p:graphicFrame>
        <p:nvGraphicFramePr>
          <p:cNvPr id="4" name="Content Placeholder 3">
            <a:extLst>
              <a:ext uri="{FF2B5EF4-FFF2-40B4-BE49-F238E27FC236}">
                <a16:creationId xmlns:a16="http://schemas.microsoft.com/office/drawing/2014/main" id="{3A317507-1397-41DD-82AC-46BC20A374BE}"/>
              </a:ext>
            </a:extLst>
          </p:cNvPr>
          <p:cNvGraphicFramePr>
            <a:graphicFrameLocks noGrp="1"/>
          </p:cNvGraphicFramePr>
          <p:nvPr>
            <p:ph idx="1"/>
            <p:extLst>
              <p:ext uri="{D42A27DB-BD31-4B8C-83A1-F6EECF244321}">
                <p14:modId xmlns:p14="http://schemas.microsoft.com/office/powerpoint/2010/main" val="2838244801"/>
              </p:ext>
            </p:extLst>
          </p:nvPr>
        </p:nvGraphicFramePr>
        <p:xfrm>
          <a:off x="914399" y="1849348"/>
          <a:ext cx="10890607" cy="4654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7325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69261-BBDA-4573-83B8-C0FA31903D6D}"/>
              </a:ext>
            </a:extLst>
          </p:cNvPr>
          <p:cNvSpPr>
            <a:spLocks noGrp="1"/>
          </p:cNvSpPr>
          <p:nvPr>
            <p:ph type="title"/>
          </p:nvPr>
        </p:nvSpPr>
        <p:spPr/>
        <p:txBody>
          <a:bodyPr/>
          <a:lstStyle/>
          <a:p>
            <a:r>
              <a:rPr lang="en-US" dirty="0"/>
              <a:t>Applications Areas </a:t>
            </a:r>
          </a:p>
        </p:txBody>
      </p:sp>
      <p:sp>
        <p:nvSpPr>
          <p:cNvPr id="3" name="Content Placeholder 2">
            <a:extLst>
              <a:ext uri="{FF2B5EF4-FFF2-40B4-BE49-F238E27FC236}">
                <a16:creationId xmlns:a16="http://schemas.microsoft.com/office/drawing/2014/main" id="{00F4D556-5FF2-4DFC-A83B-6A90A4E2BBCF}"/>
              </a:ext>
            </a:extLst>
          </p:cNvPr>
          <p:cNvSpPr>
            <a:spLocks noGrp="1"/>
          </p:cNvSpPr>
          <p:nvPr>
            <p:ph idx="1"/>
          </p:nvPr>
        </p:nvSpPr>
        <p:spPr>
          <a:xfrm>
            <a:off x="913795" y="1797978"/>
            <a:ext cx="10353762" cy="4243226"/>
          </a:xfrm>
        </p:spPr>
        <p:txBody>
          <a:bodyPr>
            <a:normAutofit/>
          </a:bodyPr>
          <a:lstStyle/>
          <a:p>
            <a:pPr marL="0" indent="0">
              <a:buNone/>
            </a:pPr>
            <a:r>
              <a:rPr lang="en-US" sz="1800" dirty="0"/>
              <a:t>IT have the potential to make a significant contribution to the fight against corruption. By facilitating the flow of information between government institutions (G2G), between government and citizens (G2C), as well as among citizens(C2C), new technologies can promote transparency, accountability and civic participation (</a:t>
            </a:r>
            <a:r>
              <a:rPr lang="en-US" sz="1800" dirty="0" err="1"/>
              <a:t>Chene</a:t>
            </a:r>
            <a:r>
              <a:rPr lang="en-US" sz="1800" dirty="0"/>
              <a:t>, 2011). Technology can be made relevant in the following areas;</a:t>
            </a:r>
          </a:p>
          <a:p>
            <a:pPr marL="0" indent="0">
              <a:buNone/>
            </a:pPr>
            <a:r>
              <a:rPr lang="en-US" sz="1800" dirty="0"/>
              <a:t>Monitoring and Tracking</a:t>
            </a:r>
          </a:p>
          <a:p>
            <a:pPr lvl="1"/>
            <a:r>
              <a:rPr lang="en-US" dirty="0"/>
              <a:t>Access to information </a:t>
            </a:r>
          </a:p>
          <a:p>
            <a:pPr lvl="1"/>
            <a:r>
              <a:rPr lang="en-US" dirty="0"/>
              <a:t>Budget monitoring</a:t>
            </a:r>
          </a:p>
          <a:p>
            <a:pPr lvl="1"/>
            <a:r>
              <a:rPr lang="en-US" dirty="0"/>
              <a:t>Monitoring of political life </a:t>
            </a:r>
          </a:p>
          <a:p>
            <a:pPr lvl="1"/>
            <a:r>
              <a:rPr lang="en-US" dirty="0"/>
              <a:t>Monitoring of social services </a:t>
            </a:r>
          </a:p>
          <a:p>
            <a:pPr lvl="1"/>
            <a:r>
              <a:rPr lang="en-US" dirty="0"/>
              <a:t>Monitoring of the judiciary </a:t>
            </a:r>
          </a:p>
        </p:txBody>
      </p:sp>
      <p:pic>
        <p:nvPicPr>
          <p:cNvPr id="4" name="Picture 3" descr="A close up of a calculator&#10;&#10;Description generated with very high confidence">
            <a:extLst>
              <a:ext uri="{FF2B5EF4-FFF2-40B4-BE49-F238E27FC236}">
                <a16:creationId xmlns:a16="http://schemas.microsoft.com/office/drawing/2014/main" id="{A58DDCAB-807B-4399-A86D-A391E8588A34}"/>
              </a:ext>
            </a:extLst>
          </p:cNvPr>
          <p:cNvPicPr>
            <a:picLocks noChangeAspect="1"/>
          </p:cNvPicPr>
          <p:nvPr/>
        </p:nvPicPr>
        <p:blipFill>
          <a:blip r:embed="rId2"/>
          <a:stretch>
            <a:fillRect/>
          </a:stretch>
        </p:blipFill>
        <p:spPr>
          <a:xfrm>
            <a:off x="7108271" y="3239133"/>
            <a:ext cx="3833706" cy="2551157"/>
          </a:xfrm>
          <a:prstGeom prst="rect">
            <a:avLst/>
          </a:prstGeom>
        </p:spPr>
      </p:pic>
    </p:spTree>
    <p:extLst>
      <p:ext uri="{BB962C8B-B14F-4D97-AF65-F5344CB8AC3E}">
        <p14:creationId xmlns:p14="http://schemas.microsoft.com/office/powerpoint/2010/main" val="1700929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5DAE-C696-4925-B114-F0082A9BAE7F}"/>
              </a:ext>
            </a:extLst>
          </p:cNvPr>
          <p:cNvSpPr>
            <a:spLocks noGrp="1"/>
          </p:cNvSpPr>
          <p:nvPr>
            <p:ph type="title"/>
          </p:nvPr>
        </p:nvSpPr>
        <p:spPr/>
        <p:txBody>
          <a:bodyPr/>
          <a:lstStyle/>
          <a:p>
            <a:r>
              <a:rPr lang="en-US" dirty="0"/>
              <a:t>Applications Areas </a:t>
            </a:r>
          </a:p>
        </p:txBody>
      </p:sp>
      <p:sp>
        <p:nvSpPr>
          <p:cNvPr id="3" name="Content Placeholder 2">
            <a:extLst>
              <a:ext uri="{FF2B5EF4-FFF2-40B4-BE49-F238E27FC236}">
                <a16:creationId xmlns:a16="http://schemas.microsoft.com/office/drawing/2014/main" id="{603643CB-0F94-453E-B6B8-137B5D775306}"/>
              </a:ext>
            </a:extLst>
          </p:cNvPr>
          <p:cNvSpPr>
            <a:spLocks noGrp="1"/>
          </p:cNvSpPr>
          <p:nvPr>
            <p:ph idx="1"/>
          </p:nvPr>
        </p:nvSpPr>
        <p:spPr/>
        <p:txBody>
          <a:bodyPr>
            <a:normAutofit lnSpcReduction="10000"/>
          </a:bodyPr>
          <a:lstStyle/>
          <a:p>
            <a:r>
              <a:rPr lang="en-US" dirty="0"/>
              <a:t>Data collection – </a:t>
            </a:r>
            <a:r>
              <a:rPr lang="en-US" dirty="0" err="1"/>
              <a:t>e.g</a:t>
            </a:r>
            <a:r>
              <a:rPr lang="en-US" dirty="0"/>
              <a:t> </a:t>
            </a:r>
            <a:r>
              <a:rPr lang="en-US" dirty="0" err="1"/>
              <a:t>Ureporters</a:t>
            </a:r>
            <a:r>
              <a:rPr lang="en-US" dirty="0"/>
              <a:t> collecting data trough SMS</a:t>
            </a:r>
          </a:p>
          <a:p>
            <a:r>
              <a:rPr lang="en-US" dirty="0"/>
              <a:t>Social </a:t>
            </a:r>
            <a:r>
              <a:rPr lang="en-US" dirty="0" err="1"/>
              <a:t>mobilisation</a:t>
            </a:r>
            <a:r>
              <a:rPr lang="en-US" dirty="0"/>
              <a:t> – C2G interaction </a:t>
            </a:r>
          </a:p>
          <a:p>
            <a:pPr lvl="1"/>
            <a:r>
              <a:rPr lang="en-US" dirty="0"/>
              <a:t>Citizen </a:t>
            </a:r>
            <a:r>
              <a:rPr lang="en-US" dirty="0" err="1"/>
              <a:t>mobilisation</a:t>
            </a:r>
            <a:r>
              <a:rPr lang="en-US" dirty="0"/>
              <a:t> e.g. #</a:t>
            </a:r>
            <a:r>
              <a:rPr lang="en-US" dirty="0" err="1"/>
              <a:t>SubsidyMustGo</a:t>
            </a:r>
            <a:r>
              <a:rPr lang="en-US" dirty="0"/>
              <a:t> #</a:t>
            </a:r>
            <a:r>
              <a:rPr lang="en-US" dirty="0" err="1"/>
              <a:t>OpenNASS</a:t>
            </a:r>
            <a:r>
              <a:rPr lang="en-US" dirty="0"/>
              <a:t>, #</a:t>
            </a:r>
            <a:r>
              <a:rPr lang="en-US" dirty="0" err="1"/>
              <a:t>BringBackOurGirls</a:t>
            </a:r>
            <a:endParaRPr lang="en-US" dirty="0"/>
          </a:p>
          <a:p>
            <a:r>
              <a:rPr lang="en-US" dirty="0"/>
              <a:t>E-government initiatives </a:t>
            </a:r>
          </a:p>
          <a:p>
            <a:pPr lvl="1"/>
            <a:r>
              <a:rPr lang="en-US" dirty="0"/>
              <a:t>E-procurement </a:t>
            </a:r>
          </a:p>
          <a:p>
            <a:pPr lvl="1"/>
            <a:r>
              <a:rPr lang="en-US" dirty="0"/>
              <a:t>E-taxation </a:t>
            </a:r>
          </a:p>
          <a:p>
            <a:pPr lvl="1"/>
            <a:r>
              <a:rPr lang="en-US" dirty="0"/>
              <a:t>E-judiciary </a:t>
            </a:r>
          </a:p>
          <a:p>
            <a:pPr lvl="1"/>
            <a:r>
              <a:rPr lang="en-US" dirty="0"/>
              <a:t>Electronic identification </a:t>
            </a:r>
          </a:p>
          <a:p>
            <a:pPr lvl="1"/>
            <a:r>
              <a:rPr lang="en-US" dirty="0"/>
              <a:t>Financial transactions </a:t>
            </a:r>
            <a:r>
              <a:rPr lang="en-US" dirty="0" err="1"/>
              <a:t>e.g</a:t>
            </a:r>
            <a:r>
              <a:rPr lang="en-US" dirty="0"/>
              <a:t> TSA		</a:t>
            </a:r>
          </a:p>
        </p:txBody>
      </p:sp>
    </p:spTree>
    <p:extLst>
      <p:ext uri="{BB962C8B-B14F-4D97-AF65-F5344CB8AC3E}">
        <p14:creationId xmlns:p14="http://schemas.microsoft.com/office/powerpoint/2010/main" val="1408591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BF294-71D0-413E-B378-1E75FAC50842}"/>
              </a:ext>
            </a:extLst>
          </p:cNvPr>
          <p:cNvSpPr>
            <a:spLocks noGrp="1"/>
          </p:cNvSpPr>
          <p:nvPr>
            <p:ph type="title"/>
          </p:nvPr>
        </p:nvSpPr>
        <p:spPr/>
        <p:txBody>
          <a:bodyPr/>
          <a:lstStyle/>
          <a:p>
            <a:r>
              <a:rPr lang="en-US" dirty="0"/>
              <a:t>Considerations in Solution Development</a:t>
            </a:r>
          </a:p>
        </p:txBody>
      </p:sp>
      <p:sp>
        <p:nvSpPr>
          <p:cNvPr id="3" name="Content Placeholder 2">
            <a:extLst>
              <a:ext uri="{FF2B5EF4-FFF2-40B4-BE49-F238E27FC236}">
                <a16:creationId xmlns:a16="http://schemas.microsoft.com/office/drawing/2014/main" id="{9E50F9D0-1388-4AF1-A14C-4BF86B514D2D}"/>
              </a:ext>
            </a:extLst>
          </p:cNvPr>
          <p:cNvSpPr>
            <a:spLocks noGrp="1"/>
          </p:cNvSpPr>
          <p:nvPr>
            <p:ph idx="1"/>
          </p:nvPr>
        </p:nvSpPr>
        <p:spPr/>
        <p:txBody>
          <a:bodyPr/>
          <a:lstStyle/>
          <a:p>
            <a:r>
              <a:rPr lang="en-US" dirty="0"/>
              <a:t>Solution Objective</a:t>
            </a:r>
          </a:p>
          <a:p>
            <a:r>
              <a:rPr lang="en-US" dirty="0"/>
              <a:t>The People</a:t>
            </a:r>
          </a:p>
          <a:p>
            <a:r>
              <a:rPr lang="en-US" dirty="0"/>
              <a:t>The Process</a:t>
            </a:r>
          </a:p>
          <a:p>
            <a:r>
              <a:rPr lang="en-US" dirty="0"/>
              <a:t>The Partners</a:t>
            </a:r>
          </a:p>
          <a:p>
            <a:r>
              <a:rPr lang="en-US" dirty="0"/>
              <a:t>Platform </a:t>
            </a:r>
          </a:p>
          <a:p>
            <a:r>
              <a:rPr lang="en-US" dirty="0"/>
              <a:t>Engagement</a:t>
            </a:r>
          </a:p>
        </p:txBody>
      </p:sp>
    </p:spTree>
    <p:extLst>
      <p:ext uri="{BB962C8B-B14F-4D97-AF65-F5344CB8AC3E}">
        <p14:creationId xmlns:p14="http://schemas.microsoft.com/office/powerpoint/2010/main" val="2132577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2EF2-981E-4187-81E8-9D5455BBA443}"/>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69351FB0-5FDA-46F8-BAD8-5EC9E7FF04FF}"/>
              </a:ext>
            </a:extLst>
          </p:cNvPr>
          <p:cNvSpPr>
            <a:spLocks noGrp="1"/>
          </p:cNvSpPr>
          <p:nvPr>
            <p:ph idx="1"/>
          </p:nvPr>
        </p:nvSpPr>
        <p:spPr/>
        <p:txBody>
          <a:bodyPr>
            <a:normAutofit lnSpcReduction="10000"/>
          </a:bodyPr>
          <a:lstStyle/>
          <a:p>
            <a:r>
              <a:rPr lang="en-US" b="1" dirty="0"/>
              <a:t>Relevant Skills Shortage- </a:t>
            </a:r>
            <a:r>
              <a:rPr lang="en-US" dirty="0"/>
              <a:t>Setting the goal, Data Gathering and Analysis, Designing the System and Maintaining the system including the security.</a:t>
            </a:r>
          </a:p>
          <a:p>
            <a:r>
              <a:rPr lang="en-US" b="1" dirty="0"/>
              <a:t>Possible misuse of ICTs</a:t>
            </a:r>
            <a:r>
              <a:rPr lang="en-US" dirty="0"/>
              <a:t>:- For example, they can be used to disseminate misinformation and incite violence. Ensure that you have the means and access to shut down the platform if faced with a hostile situation.  </a:t>
            </a:r>
          </a:p>
          <a:p>
            <a:r>
              <a:rPr lang="en-US" b="1" dirty="0"/>
              <a:t>Internet Access:- </a:t>
            </a:r>
            <a:r>
              <a:rPr lang="en-US" dirty="0"/>
              <a:t>The cost of internet is still on the high side. This may prevent large of number of citizens from using technology solutions.</a:t>
            </a:r>
          </a:p>
          <a:p>
            <a:r>
              <a:rPr lang="en-US" b="1" dirty="0"/>
              <a:t>Security Challenges: </a:t>
            </a:r>
            <a:r>
              <a:rPr lang="en-US" dirty="0"/>
              <a:t>A poorly designed system stand the risk manipulation. Participants identity can be exposed or their messages intercepted.</a:t>
            </a:r>
          </a:p>
        </p:txBody>
      </p:sp>
    </p:spTree>
    <p:extLst>
      <p:ext uri="{BB962C8B-B14F-4D97-AF65-F5344CB8AC3E}">
        <p14:creationId xmlns:p14="http://schemas.microsoft.com/office/powerpoint/2010/main" val="3955259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BFA9-3DC0-4171-842C-D0D800443603}"/>
              </a:ext>
            </a:extLst>
          </p:cNvPr>
          <p:cNvSpPr>
            <a:spLocks noGrp="1"/>
          </p:cNvSpPr>
          <p:nvPr>
            <p:ph type="title"/>
          </p:nvPr>
        </p:nvSpPr>
        <p:spPr>
          <a:xfrm>
            <a:off x="913795" y="609600"/>
            <a:ext cx="10353761" cy="1326321"/>
          </a:xfrm>
        </p:spPr>
        <p:txBody>
          <a:bodyPr>
            <a:normAutofit/>
          </a:bodyPr>
          <a:lstStyle/>
          <a:p>
            <a:r>
              <a:rPr lang="en-US" dirty="0"/>
              <a:t>Case Studies</a:t>
            </a:r>
          </a:p>
        </p:txBody>
      </p:sp>
      <p:sp>
        <p:nvSpPr>
          <p:cNvPr id="3" name="Content Placeholder 2">
            <a:extLst>
              <a:ext uri="{FF2B5EF4-FFF2-40B4-BE49-F238E27FC236}">
                <a16:creationId xmlns:a16="http://schemas.microsoft.com/office/drawing/2014/main" id="{C6BF0602-85BE-4C7A-842A-6E1045610CE2}"/>
              </a:ext>
            </a:extLst>
          </p:cNvPr>
          <p:cNvSpPr>
            <a:spLocks noGrp="1"/>
          </p:cNvSpPr>
          <p:nvPr>
            <p:ph idx="1"/>
          </p:nvPr>
        </p:nvSpPr>
        <p:spPr>
          <a:xfrm>
            <a:off x="913795" y="2096064"/>
            <a:ext cx="6352824" cy="3695136"/>
          </a:xfrm>
        </p:spPr>
        <p:txBody>
          <a:bodyPr>
            <a:normAutofit/>
          </a:bodyPr>
          <a:lstStyle/>
          <a:p>
            <a:r>
              <a:rPr lang="en-US" dirty="0"/>
              <a:t>Publish What You Pay (PWYP) is a global membership-based coalition of civil society </a:t>
            </a:r>
            <a:r>
              <a:rPr lang="en-US" dirty="0" err="1"/>
              <a:t>organisations</a:t>
            </a:r>
            <a:r>
              <a:rPr lang="en-US" dirty="0"/>
              <a:t> (CSOs) in over forty countries (including Nigeria) united in their call for an open and accountable extractive sector, so that oil, gas and mining revenues improve the lives of women, men and youth in resource-rich countries and that extraction is carried out in a responsible manner that benefits countries and their citizens.</a:t>
            </a:r>
          </a:p>
          <a:p>
            <a:endParaRPr lang="en-US" dirty="0"/>
          </a:p>
        </p:txBody>
      </p:sp>
      <p:pic>
        <p:nvPicPr>
          <p:cNvPr id="6" name="Picture 5">
            <a:extLst>
              <a:ext uri="{FF2B5EF4-FFF2-40B4-BE49-F238E27FC236}">
                <a16:creationId xmlns:a16="http://schemas.microsoft.com/office/drawing/2014/main" id="{1BC6822D-5C14-4103-808B-F82F8C4C4746}"/>
              </a:ext>
            </a:extLst>
          </p:cNvPr>
          <p:cNvPicPr>
            <a:picLocks noChangeAspect="1"/>
          </p:cNvPicPr>
          <p:nvPr/>
        </p:nvPicPr>
        <p:blipFill>
          <a:blip r:embed="rId2"/>
          <a:stretch>
            <a:fillRect/>
          </a:stretch>
        </p:blipFill>
        <p:spPr>
          <a:xfrm>
            <a:off x="7266620" y="2445250"/>
            <a:ext cx="4341366" cy="2044558"/>
          </a:xfrm>
          <a:prstGeom prst="rect">
            <a:avLst/>
          </a:prstGeom>
        </p:spPr>
      </p:pic>
    </p:spTree>
    <p:extLst>
      <p:ext uri="{BB962C8B-B14F-4D97-AF65-F5344CB8AC3E}">
        <p14:creationId xmlns:p14="http://schemas.microsoft.com/office/powerpoint/2010/main" val="16908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8793" y="733425"/>
            <a:ext cx="6696075" cy="5391150"/>
          </a:xfrm>
          <a:prstGeom prst="rect">
            <a:avLst/>
          </a:prstGeom>
          <a:solidFill>
            <a:schemeClr val="bg2">
              <a:lumMod val="75000"/>
            </a:schemeClr>
          </a:solidFill>
          <a:ln w="190500" cap="sq">
            <a:solidFill>
              <a:schemeClr val="bg2">
                <a:lumMod val="75000"/>
              </a:schemeClr>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3972" y="799817"/>
            <a:ext cx="656571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A2520F5-6678-485B-88F8-B39FE1ACADF1}"/>
              </a:ext>
            </a:extLst>
          </p:cNvPr>
          <p:cNvPicPr>
            <a:picLocks noChangeAspect="1"/>
          </p:cNvPicPr>
          <p:nvPr/>
        </p:nvPicPr>
        <p:blipFill>
          <a:blip r:embed="rId2"/>
          <a:stretch>
            <a:fillRect/>
          </a:stretch>
        </p:blipFill>
        <p:spPr>
          <a:xfrm>
            <a:off x="5170931" y="1786140"/>
            <a:ext cx="5895257" cy="3316081"/>
          </a:xfrm>
          <a:prstGeom prst="rect">
            <a:avLst/>
          </a:prstGeom>
        </p:spPr>
      </p:pic>
      <p:sp>
        <p:nvSpPr>
          <p:cNvPr id="2" name="Title 1">
            <a:extLst>
              <a:ext uri="{FF2B5EF4-FFF2-40B4-BE49-F238E27FC236}">
                <a16:creationId xmlns:a16="http://schemas.microsoft.com/office/drawing/2014/main" id="{2FE71AE3-F8E4-45A1-B2EA-8BCE6E869342}"/>
              </a:ext>
            </a:extLst>
          </p:cNvPr>
          <p:cNvSpPr>
            <a:spLocks noGrp="1"/>
          </p:cNvSpPr>
          <p:nvPr>
            <p:ph type="title"/>
          </p:nvPr>
        </p:nvSpPr>
        <p:spPr>
          <a:xfrm>
            <a:off x="643467" y="643467"/>
            <a:ext cx="3361498" cy="1267810"/>
          </a:xfrm>
        </p:spPr>
        <p:txBody>
          <a:bodyPr anchor="b">
            <a:normAutofit/>
          </a:bodyPr>
          <a:lstStyle/>
          <a:p>
            <a:pPr algn="l"/>
            <a:r>
              <a:rPr lang="en-US" sz="2400" dirty="0" err="1"/>
              <a:t>Budgit</a:t>
            </a:r>
            <a:endParaRPr lang="en-US" sz="2400" dirty="0"/>
          </a:p>
        </p:txBody>
      </p:sp>
      <p:sp>
        <p:nvSpPr>
          <p:cNvPr id="3" name="Content Placeholder 2">
            <a:extLst>
              <a:ext uri="{FF2B5EF4-FFF2-40B4-BE49-F238E27FC236}">
                <a16:creationId xmlns:a16="http://schemas.microsoft.com/office/drawing/2014/main" id="{6AAE3649-4A30-42CF-937E-DA9BFFE50972}"/>
              </a:ext>
            </a:extLst>
          </p:cNvPr>
          <p:cNvSpPr>
            <a:spLocks noGrp="1"/>
          </p:cNvSpPr>
          <p:nvPr>
            <p:ph idx="1"/>
          </p:nvPr>
        </p:nvSpPr>
        <p:spPr>
          <a:xfrm>
            <a:off x="643467" y="2096063"/>
            <a:ext cx="3361498" cy="3462256"/>
          </a:xfrm>
        </p:spPr>
        <p:txBody>
          <a:bodyPr>
            <a:normAutofit fontScale="77500" lnSpcReduction="20000"/>
          </a:bodyPr>
          <a:lstStyle/>
          <a:p>
            <a:r>
              <a:rPr lang="en-US" sz="2400" dirty="0" err="1"/>
              <a:t>Tracka</a:t>
            </a:r>
            <a:r>
              <a:rPr lang="en-US" sz="2400" dirty="0"/>
              <a:t> is a community of active citizens tracking the implementation of government projects in their community to ensure service delivery.</a:t>
            </a:r>
          </a:p>
          <a:p>
            <a:r>
              <a:rPr lang="en-US" sz="2400" dirty="0" err="1"/>
              <a:t>Tracka</a:t>
            </a:r>
            <a:r>
              <a:rPr lang="en-US" sz="2400" dirty="0"/>
              <a:t> is a </a:t>
            </a:r>
            <a:r>
              <a:rPr lang="en-US" dirty="0" err="1">
                <a:effectLst/>
                <a:hlinkClick r:id="rId3"/>
              </a:rPr>
              <a:t>BudgIT</a:t>
            </a:r>
            <a:r>
              <a:rPr lang="en-US" dirty="0">
                <a:effectLst/>
                <a:hlinkClick r:id="rId3"/>
              </a:rPr>
              <a:t> </a:t>
            </a:r>
            <a:r>
              <a:rPr lang="en-US" sz="2400" dirty="0"/>
              <a:t>initiative with support from </a:t>
            </a:r>
            <a:r>
              <a:rPr lang="en-US" sz="2400" dirty="0">
                <a:hlinkClick r:id="rId4"/>
              </a:rPr>
              <a:t>OSIWA</a:t>
            </a:r>
            <a:r>
              <a:rPr lang="en-US" sz="2400" dirty="0"/>
              <a:t>, </a:t>
            </a:r>
            <a:r>
              <a:rPr lang="en-US" sz="2400" dirty="0" err="1">
                <a:hlinkClick r:id="rId5"/>
              </a:rPr>
              <a:t>Omidyar</a:t>
            </a:r>
            <a:r>
              <a:rPr lang="en-US" sz="2400" dirty="0">
                <a:hlinkClick r:id="rId5"/>
              </a:rPr>
              <a:t> Network</a:t>
            </a:r>
            <a:r>
              <a:rPr lang="en-US" sz="2400" dirty="0"/>
              <a:t>, </a:t>
            </a:r>
            <a:r>
              <a:rPr lang="en-US" sz="2400" dirty="0">
                <a:hlinkClick r:id="rId6"/>
              </a:rPr>
              <a:t>UNDEF</a:t>
            </a:r>
            <a:r>
              <a:rPr lang="en-US" sz="2400" dirty="0"/>
              <a:t> and </a:t>
            </a:r>
            <a:r>
              <a:rPr lang="en-US" sz="2400" dirty="0">
                <a:hlinkClick r:id="rId7"/>
              </a:rPr>
              <a:t>MAVC</a:t>
            </a:r>
            <a:endParaRPr lang="en-US" sz="2400" dirty="0"/>
          </a:p>
        </p:txBody>
      </p:sp>
    </p:spTree>
    <p:extLst>
      <p:ext uri="{BB962C8B-B14F-4D97-AF65-F5344CB8AC3E}">
        <p14:creationId xmlns:p14="http://schemas.microsoft.com/office/powerpoint/2010/main" val="181254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DEF0-77E5-4B44-8D13-EE314DEEF89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F9C5C9F1-CECB-40DB-B21E-1DA4AC4F270A}"/>
              </a:ext>
            </a:extLst>
          </p:cNvPr>
          <p:cNvSpPr>
            <a:spLocks noGrp="1"/>
          </p:cNvSpPr>
          <p:nvPr>
            <p:ph idx="1"/>
          </p:nvPr>
        </p:nvSpPr>
        <p:spPr/>
        <p:txBody>
          <a:bodyPr/>
          <a:lstStyle/>
          <a:p>
            <a:r>
              <a:rPr lang="en-US" dirty="0"/>
              <a:t>It is no doubt that corruption is an epidemic globally and IT professionals working with other stakeholders have a major role to play in fighting this social menace by coming up with appropriate solutions that will aid in identifying, tracking, monitoring and reporting every corrupt practices. In Nigeria, the Computer Professionals (Registration Council of Nigeria), CPN must encourage and promote the development of innovative technologies to combat this social menace.</a:t>
            </a:r>
          </a:p>
        </p:txBody>
      </p:sp>
    </p:spTree>
    <p:extLst>
      <p:ext uri="{BB962C8B-B14F-4D97-AF65-F5344CB8AC3E}">
        <p14:creationId xmlns:p14="http://schemas.microsoft.com/office/powerpoint/2010/main" val="1717113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7A17A-D8C1-46D1-9EF0-05A813C426F2}"/>
              </a:ext>
            </a:extLst>
          </p:cNvPr>
          <p:cNvSpPr>
            <a:spLocks noGrp="1"/>
          </p:cNvSpPr>
          <p:nvPr>
            <p:ph type="title"/>
          </p:nvPr>
        </p:nvSpPr>
        <p:spPr>
          <a:xfrm>
            <a:off x="831602" y="2828818"/>
            <a:ext cx="10353761" cy="1326321"/>
          </a:xfrm>
        </p:spPr>
        <p:txBody>
          <a:bodyPr/>
          <a:lstStyle/>
          <a:p>
            <a:r>
              <a:rPr lang="en-US" dirty="0"/>
              <a:t>Thank you</a:t>
            </a:r>
          </a:p>
        </p:txBody>
      </p:sp>
    </p:spTree>
    <p:extLst>
      <p:ext uri="{BB962C8B-B14F-4D97-AF65-F5344CB8AC3E}">
        <p14:creationId xmlns:p14="http://schemas.microsoft.com/office/powerpoint/2010/main" val="254160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92AA5-B1B3-45E6-8C9A-8D598BEC4DC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E2F2EE6D-331C-4685-91CE-FA56E24FA0F8}"/>
              </a:ext>
            </a:extLst>
          </p:cNvPr>
          <p:cNvSpPr>
            <a:spLocks noGrp="1"/>
          </p:cNvSpPr>
          <p:nvPr>
            <p:ph idx="1"/>
          </p:nvPr>
        </p:nvSpPr>
        <p:spPr/>
        <p:txBody>
          <a:bodyPr/>
          <a:lstStyle/>
          <a:p>
            <a:r>
              <a:rPr lang="en-US" dirty="0" err="1"/>
              <a:t>Chêne</a:t>
            </a:r>
            <a:r>
              <a:rPr lang="en-US" dirty="0"/>
              <a:t> Marie, Use of mobile phones to detect and deter corruption (2012),  http://www.u4.no/publications/use-of-mobile-phones-to-detectand-deter-corruption/ </a:t>
            </a:r>
          </a:p>
          <a:p>
            <a:r>
              <a:rPr lang="en-US" dirty="0">
                <a:effectLst/>
              </a:rPr>
              <a:t>http://www.oecd.org/cleangovbiz/ </a:t>
            </a:r>
          </a:p>
          <a:p>
            <a:r>
              <a:rPr lang="en-US" dirty="0">
                <a:effectLst/>
              </a:rPr>
              <a:t>http://www.oecd.org/corruption/crime/ </a:t>
            </a:r>
          </a:p>
          <a:p>
            <a:endParaRPr lang="en-US" dirty="0"/>
          </a:p>
        </p:txBody>
      </p:sp>
    </p:spTree>
    <p:extLst>
      <p:ext uri="{BB962C8B-B14F-4D97-AF65-F5344CB8AC3E}">
        <p14:creationId xmlns:p14="http://schemas.microsoft.com/office/powerpoint/2010/main" val="557948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9976</TotalTime>
  <Words>933</Words>
  <Application>Microsoft Office PowerPoint</Application>
  <PresentationFormat>Widescreen</PresentationFormat>
  <Paragraphs>98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Bookman Old Style</vt:lpstr>
      <vt:lpstr>Rockwell</vt:lpstr>
      <vt:lpstr>Damask</vt:lpstr>
      <vt:lpstr>Fighting corruption with Emerging Technologies </vt:lpstr>
      <vt:lpstr>Presentation Outline</vt:lpstr>
      <vt:lpstr>Background</vt:lpstr>
      <vt:lpstr>Corruption defined</vt:lpstr>
      <vt:lpstr>FACTS- Nigeria Corruption INDEX</vt:lpstr>
      <vt:lpstr>Facts (Contd’.)</vt:lpstr>
      <vt:lpstr>Categories of Corruption</vt:lpstr>
      <vt:lpstr>Cost of CORRUPTION</vt:lpstr>
      <vt:lpstr>Consequences OF Corruption</vt:lpstr>
      <vt:lpstr>Tackling Corruption WITH TECHNOLOGY</vt:lpstr>
      <vt:lpstr>Stakeholders involve in Fighting Corruption</vt:lpstr>
      <vt:lpstr>Applications Areas </vt:lpstr>
      <vt:lpstr>Applications Areas </vt:lpstr>
      <vt:lpstr>Considerations in Solution Development</vt:lpstr>
      <vt:lpstr>Limitations</vt:lpstr>
      <vt:lpstr>Case Studies</vt:lpstr>
      <vt:lpstr>Budgit</vt:lpstr>
      <vt:lpstr>Conclusion</vt:lpstr>
      <vt:lpstr>Thank you</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Fighting corruption with Emerging Technologies</dc:title>
  <dc:creator>Rex Abitogun</dc:creator>
  <cp:lastModifiedBy>Rex Abitogun</cp:lastModifiedBy>
  <cp:revision>33</cp:revision>
  <cp:lastPrinted>2017-06-28T12:58:25Z</cp:lastPrinted>
  <dcterms:created xsi:type="dcterms:W3CDTF">2017-06-21T14:54:46Z</dcterms:created>
  <dcterms:modified xsi:type="dcterms:W3CDTF">2017-06-28T13:11:27Z</dcterms:modified>
</cp:coreProperties>
</file>